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6" r:id="rId3"/>
    <p:sldId id="268" r:id="rId4"/>
    <p:sldId id="288" r:id="rId5"/>
    <p:sldId id="282" r:id="rId6"/>
    <p:sldId id="299" r:id="rId7"/>
    <p:sldId id="586" r:id="rId8"/>
    <p:sldId id="587" r:id="rId9"/>
    <p:sldId id="597" r:id="rId10"/>
    <p:sldId id="570" r:id="rId11"/>
    <p:sldId id="591" r:id="rId12"/>
    <p:sldId id="592" r:id="rId13"/>
    <p:sldId id="590" r:id="rId14"/>
    <p:sldId id="593" r:id="rId15"/>
    <p:sldId id="589" r:id="rId16"/>
    <p:sldId id="588" r:id="rId17"/>
    <p:sldId id="594" r:id="rId18"/>
    <p:sldId id="595" r:id="rId19"/>
    <p:sldId id="596" r:id="rId20"/>
    <p:sldId id="577" r:id="rId21"/>
    <p:sldId id="576" r:id="rId22"/>
    <p:sldId id="382" r:id="rId23"/>
    <p:sldId id="383" r:id="rId24"/>
    <p:sldId id="583" r:id="rId25"/>
    <p:sldId id="581" r:id="rId26"/>
    <p:sldId id="584" r:id="rId27"/>
    <p:sldId id="585" r:id="rId28"/>
    <p:sldId id="261" r:id="rId2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04575F-7ABB-40E0-ADCB-D1838DFFBCC4}">
          <p14:sldIdLst>
            <p14:sldId id="256"/>
            <p14:sldId id="268"/>
          </p14:sldIdLst>
        </p14:section>
        <p14:section name="Client-side dan Server-side" id="{C7CC2ACA-8DDA-470F-A18A-3AEE96512B04}">
          <p14:sldIdLst>
            <p14:sldId id="288"/>
            <p14:sldId id="282"/>
            <p14:sldId id="299"/>
            <p14:sldId id="586"/>
            <p14:sldId id="587"/>
          </p14:sldIdLst>
        </p14:section>
        <p14:section name="Javascript" id="{119413AA-7E25-496B-A154-5FF08B2B91D0}">
          <p14:sldIdLst>
            <p14:sldId id="597"/>
            <p14:sldId id="570"/>
            <p14:sldId id="591"/>
            <p14:sldId id="592"/>
            <p14:sldId id="590"/>
            <p14:sldId id="593"/>
            <p14:sldId id="589"/>
            <p14:sldId id="588"/>
            <p14:sldId id="594"/>
            <p14:sldId id="595"/>
            <p14:sldId id="596"/>
          </p14:sldIdLst>
        </p14:section>
        <p14:section name="Framework dan Library" id="{743D5ECA-C316-4D11-A6D8-B5DD4BCC97F0}">
          <p14:sldIdLst>
            <p14:sldId id="577"/>
            <p14:sldId id="576"/>
            <p14:sldId id="382"/>
            <p14:sldId id="383"/>
          </p14:sldIdLst>
        </p14:section>
        <p14:section name="Latihan" id="{8200C1F8-CF6E-4519-B072-76DD2D42DB1C}">
          <p14:sldIdLst>
            <p14:sldId id="583"/>
            <p14:sldId id="581"/>
            <p14:sldId id="584"/>
            <p14:sldId id="5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6" autoAdjust="0"/>
    <p:restoredTop sz="90353" autoAdjust="0"/>
  </p:normalViewPr>
  <p:slideViewPr>
    <p:cSldViewPr snapToGrid="0">
      <p:cViewPr varScale="1">
        <p:scale>
          <a:sx n="68" d="100"/>
          <a:sy n="68" d="100"/>
        </p:scale>
        <p:origin x="5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2789443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150052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15</a:t>
            </a:fld>
            <a:endParaRPr lang="en-US" dirty="0"/>
          </a:p>
        </p:txBody>
      </p:sp>
    </p:spTree>
    <p:extLst>
      <p:ext uri="{BB962C8B-B14F-4D97-AF65-F5344CB8AC3E}">
        <p14:creationId xmlns:p14="http://schemas.microsoft.com/office/powerpoint/2010/main" val="31609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16</a:t>
            </a:fld>
            <a:endParaRPr lang="en-US" dirty="0"/>
          </a:p>
        </p:txBody>
      </p:sp>
    </p:spTree>
    <p:extLst>
      <p:ext uri="{BB962C8B-B14F-4D97-AF65-F5344CB8AC3E}">
        <p14:creationId xmlns:p14="http://schemas.microsoft.com/office/powerpoint/2010/main" val="413198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17</a:t>
            </a:fld>
            <a:endParaRPr lang="en-US" dirty="0"/>
          </a:p>
        </p:txBody>
      </p:sp>
    </p:spTree>
    <p:extLst>
      <p:ext uri="{BB962C8B-B14F-4D97-AF65-F5344CB8AC3E}">
        <p14:creationId xmlns:p14="http://schemas.microsoft.com/office/powerpoint/2010/main" val="160118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18</a:t>
            </a:fld>
            <a:endParaRPr lang="en-US" dirty="0"/>
          </a:p>
        </p:txBody>
      </p:sp>
    </p:spTree>
    <p:extLst>
      <p:ext uri="{BB962C8B-B14F-4D97-AF65-F5344CB8AC3E}">
        <p14:creationId xmlns:p14="http://schemas.microsoft.com/office/powerpoint/2010/main" val="239305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20</a:t>
            </a:fld>
            <a:endParaRPr lang="en-US" dirty="0"/>
          </a:p>
        </p:txBody>
      </p:sp>
    </p:spTree>
    <p:extLst>
      <p:ext uri="{BB962C8B-B14F-4D97-AF65-F5344CB8AC3E}">
        <p14:creationId xmlns:p14="http://schemas.microsoft.com/office/powerpoint/2010/main" val="85172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21</a:t>
            </a:fld>
            <a:endParaRPr lang="en-US"/>
          </a:p>
        </p:txBody>
      </p:sp>
    </p:spTree>
    <p:extLst>
      <p:ext uri="{BB962C8B-B14F-4D97-AF65-F5344CB8AC3E}">
        <p14:creationId xmlns:p14="http://schemas.microsoft.com/office/powerpoint/2010/main" val="147534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22</a:t>
            </a:fld>
            <a:endParaRPr lang="en-US"/>
          </a:p>
        </p:txBody>
      </p:sp>
    </p:spTree>
    <p:extLst>
      <p:ext uri="{BB962C8B-B14F-4D97-AF65-F5344CB8AC3E}">
        <p14:creationId xmlns:p14="http://schemas.microsoft.com/office/powerpoint/2010/main" val="15109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24</a:t>
            </a:fld>
            <a:endParaRPr lang="en-US" dirty="0"/>
          </a:p>
        </p:txBody>
      </p:sp>
    </p:spTree>
    <p:extLst>
      <p:ext uri="{BB962C8B-B14F-4D97-AF65-F5344CB8AC3E}">
        <p14:creationId xmlns:p14="http://schemas.microsoft.com/office/powerpoint/2010/main" val="9991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13624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99730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9</a:t>
            </a:fld>
            <a:endParaRPr lang="en-US" dirty="0"/>
          </a:p>
        </p:txBody>
      </p:sp>
    </p:spTree>
    <p:extLst>
      <p:ext uri="{BB962C8B-B14F-4D97-AF65-F5344CB8AC3E}">
        <p14:creationId xmlns:p14="http://schemas.microsoft.com/office/powerpoint/2010/main" val="350916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10</a:t>
            </a:fld>
            <a:endParaRPr lang="en-US" dirty="0"/>
          </a:p>
        </p:txBody>
      </p:sp>
    </p:spTree>
    <p:extLst>
      <p:ext uri="{BB962C8B-B14F-4D97-AF65-F5344CB8AC3E}">
        <p14:creationId xmlns:p14="http://schemas.microsoft.com/office/powerpoint/2010/main" val="7822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11</a:t>
            </a:fld>
            <a:endParaRPr lang="en-US" dirty="0"/>
          </a:p>
        </p:txBody>
      </p:sp>
    </p:spTree>
    <p:extLst>
      <p:ext uri="{BB962C8B-B14F-4D97-AF65-F5344CB8AC3E}">
        <p14:creationId xmlns:p14="http://schemas.microsoft.com/office/powerpoint/2010/main" val="287428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12</a:t>
            </a:fld>
            <a:endParaRPr lang="en-US" dirty="0"/>
          </a:p>
        </p:txBody>
      </p:sp>
    </p:spTree>
    <p:extLst>
      <p:ext uri="{BB962C8B-B14F-4D97-AF65-F5344CB8AC3E}">
        <p14:creationId xmlns:p14="http://schemas.microsoft.com/office/powerpoint/2010/main" val="131627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13</a:t>
            </a:fld>
            <a:endParaRPr lang="en-US" dirty="0"/>
          </a:p>
        </p:txBody>
      </p:sp>
    </p:spTree>
    <p:extLst>
      <p:ext uri="{BB962C8B-B14F-4D97-AF65-F5344CB8AC3E}">
        <p14:creationId xmlns:p14="http://schemas.microsoft.com/office/powerpoint/2010/main" val="87078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14</a:t>
            </a:fld>
            <a:endParaRPr lang="en-US" dirty="0"/>
          </a:p>
        </p:txBody>
      </p:sp>
    </p:spTree>
    <p:extLst>
      <p:ext uri="{BB962C8B-B14F-4D97-AF65-F5344CB8AC3E}">
        <p14:creationId xmlns:p14="http://schemas.microsoft.com/office/powerpoint/2010/main" val="21753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930968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274267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731794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404960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30/08/2023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4198675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132DEA8-7B19-4A37-9E84-070642C8D29B}" type="datetimeFigureOut">
              <a:rPr lang="id-ID" smtClean="0"/>
              <a:t>30/08/2023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pic>
        <p:nvPicPr>
          <p:cNvPr id="6" name="Picture 2" descr="Columbus East Franklinton Creative Community District Plan Innovation District Goody Clancy Planning Urban Design">
            <a:extLst>
              <a:ext uri="{FF2B5EF4-FFF2-40B4-BE49-F238E27FC236}">
                <a16:creationId xmlns:a16="http://schemas.microsoft.com/office/drawing/2014/main" xmlns="" id="{2C5E8C53-B5AF-4BF8-9885-0DDD1491CD9D}"/>
              </a:ext>
            </a:extLst>
          </p:cNvPr>
          <p:cNvPicPr>
            <a:picLocks noChangeAspect="1" noChangeArrowheads="1"/>
          </p:cNvPicPr>
          <p:nvPr userDrawn="1"/>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
            <a:ext cx="12191999" cy="68289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005407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xmlns=""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2316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xmlns=""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32722917-D0C3-4A49-8A91-0EDDCD7C3238}"/>
              </a:ext>
            </a:extLst>
          </p:cNvPr>
          <p:cNvSpPr/>
          <p:nvPr userDrawn="1"/>
        </p:nvSpPr>
        <p:spPr>
          <a:xfrm>
            <a:off x="0" y="6492870"/>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985D9D4E-8A9B-450D-8F0D-D3AB5BCE1B32}"/>
              </a:ext>
            </a:extLst>
          </p:cNvPr>
          <p:cNvSpPr/>
          <p:nvPr userDrawn="1"/>
        </p:nvSpPr>
        <p:spPr>
          <a:xfrm>
            <a:off x="7620002" y="6492869"/>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5785AA3-0A4C-4663-9839-ABEC3EEBDFC7}"/>
              </a:ext>
            </a:extLst>
          </p:cNvPr>
          <p:cNvSpPr/>
          <p:nvPr userDrawn="1"/>
        </p:nvSpPr>
        <p:spPr>
          <a:xfrm>
            <a:off x="4419602" y="6542796"/>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2" y="6558098"/>
            <a:ext cx="1302958" cy="421688"/>
          </a:xfrm>
          <a:prstGeom prst="rect">
            <a:avLst/>
          </a:prstGeom>
        </p:spPr>
      </p:pic>
    </p:spTree>
    <p:extLst>
      <p:ext uri="{BB962C8B-B14F-4D97-AF65-F5344CB8AC3E}">
        <p14:creationId xmlns:p14="http://schemas.microsoft.com/office/powerpoint/2010/main" val="110573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xmlns=""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xmlns="" id="{32722917-D0C3-4A49-8A91-0EDDCD7C3238}"/>
              </a:ext>
            </a:extLst>
          </p:cNvPr>
          <p:cNvSpPr/>
          <p:nvPr userDrawn="1"/>
        </p:nvSpPr>
        <p:spPr>
          <a:xfrm>
            <a:off x="-2" y="6561135"/>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985D9D4E-8A9B-450D-8F0D-D3AB5BCE1B32}"/>
              </a:ext>
            </a:extLst>
          </p:cNvPr>
          <p:cNvSpPr/>
          <p:nvPr userDrawn="1"/>
        </p:nvSpPr>
        <p:spPr>
          <a:xfrm>
            <a:off x="7620000" y="6561134"/>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5785AA3-0A4C-4663-9839-ABEC3EEBDFC7}"/>
              </a:ext>
            </a:extLst>
          </p:cNvPr>
          <p:cNvSpPr/>
          <p:nvPr userDrawn="1"/>
        </p:nvSpPr>
        <p:spPr>
          <a:xfrm>
            <a:off x="4419600" y="6597998"/>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0" y="6613300"/>
            <a:ext cx="1302958" cy="421688"/>
          </a:xfrm>
          <a:prstGeom prst="rect">
            <a:avLst/>
          </a:prstGeom>
        </p:spPr>
      </p:pic>
    </p:spTree>
    <p:extLst>
      <p:ext uri="{BB962C8B-B14F-4D97-AF65-F5344CB8AC3E}">
        <p14:creationId xmlns:p14="http://schemas.microsoft.com/office/powerpoint/2010/main" val="152013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descr="DJI_0493">
            <a:extLst>
              <a:ext uri="{FF2B5EF4-FFF2-40B4-BE49-F238E27FC236}">
                <a16:creationId xmlns:a16="http://schemas.microsoft.com/office/drawing/2014/main" xmlns=""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827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1F841EF-D410-4D8D-BB75-4E426CB519C4}"/>
              </a:ext>
            </a:extLst>
          </p:cNvPr>
          <p:cNvSpPr/>
          <p:nvPr userDrawn="1"/>
        </p:nvSpPr>
        <p:spPr>
          <a:xfrm>
            <a:off x="0" y="0"/>
            <a:ext cx="3451123"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FC0F383B-A350-46B8-AF3E-D1298BE86476}"/>
              </a:ext>
            </a:extLst>
          </p:cNvPr>
          <p:cNvSpPr/>
          <p:nvPr userDrawn="1"/>
        </p:nvSpPr>
        <p:spPr>
          <a:xfrm>
            <a:off x="3451123" y="0"/>
            <a:ext cx="87408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74C2353D-CE4A-42DD-AFEB-8308517CF259}"/>
              </a:ext>
            </a:extLst>
          </p:cNvPr>
          <p:cNvPicPr>
            <a:picLocks noChangeAspect="1"/>
          </p:cNvPicPr>
          <p:nvPr userDrawn="1"/>
        </p:nvPicPr>
        <p:blipFill rotWithShape="1">
          <a:blip r:embed="rId2"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4280618" y="2595716"/>
            <a:ext cx="7260594" cy="3895039"/>
          </a:xfrm>
          <a:prstGeom prst="rect">
            <a:avLst/>
          </a:prstGeom>
        </p:spPr>
      </p:pic>
    </p:spTree>
    <p:extLst>
      <p:ext uri="{BB962C8B-B14F-4D97-AF65-F5344CB8AC3E}">
        <p14:creationId xmlns:p14="http://schemas.microsoft.com/office/powerpoint/2010/main" val="3056777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703523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777469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302056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81303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30/08/2023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D132DEA8-7B19-4A37-9E84-070642C8D29B}" type="datetimeFigureOut">
              <a:rPr lang="id-ID" smtClean="0"/>
              <a:t>30/08/2023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30/08/2023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30/08/2023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extLst>
      <p:ext uri="{BB962C8B-B14F-4D97-AF65-F5344CB8AC3E}">
        <p14:creationId xmlns:p14="http://schemas.microsoft.com/office/powerpoint/2010/main" val="1372566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89020" y="3547115"/>
            <a:ext cx="9144000" cy="1115106"/>
          </a:xfrm>
        </p:spPr>
        <p:txBody>
          <a:bodyPr>
            <a:noAutofit/>
          </a:bodyPr>
          <a:lstStyle/>
          <a:p>
            <a:pPr algn="r"/>
            <a:r>
              <a:rPr lang="en-US" altLang="id-ID" sz="6600" b="1" dirty="0" err="1">
                <a:solidFill>
                  <a:srgbClr val="014A73"/>
                </a:solidFill>
                <a:latin typeface="Segoe UI Light" panose="020B0502040204020203" pitchFamily="34" charset="0"/>
                <a:cs typeface="Segoe UI Light" panose="020B0502040204020203" pitchFamily="34" charset="0"/>
              </a:rPr>
              <a:t>Javascript</a:t>
            </a:r>
            <a:r>
              <a:rPr lang="en-US" altLang="id-ID" sz="6600" b="1" dirty="0">
                <a:solidFill>
                  <a:srgbClr val="014A73"/>
                </a:solidFill>
                <a:latin typeface="Segoe UI Light" panose="020B0502040204020203" pitchFamily="34" charset="0"/>
                <a:cs typeface="Segoe UI Light" panose="020B0502040204020203" pitchFamily="34" charset="0"/>
              </a:rPr>
              <a:t>: </a:t>
            </a:r>
            <a:br>
              <a:rPr lang="en-US" altLang="id-ID" sz="6600" b="1" dirty="0">
                <a:solidFill>
                  <a:srgbClr val="014A73"/>
                </a:solidFill>
                <a:latin typeface="Segoe UI Light" panose="020B0502040204020203" pitchFamily="34" charset="0"/>
                <a:cs typeface="Segoe UI Light" panose="020B0502040204020203" pitchFamily="34" charset="0"/>
              </a:rPr>
            </a:br>
            <a:r>
              <a:rPr lang="en-US" altLang="id-ID" b="1" dirty="0">
                <a:solidFill>
                  <a:srgbClr val="014A73"/>
                </a:solidFill>
                <a:latin typeface="Segoe UI Light" panose="020B0502040204020203" pitchFamily="34" charset="0"/>
                <a:cs typeface="Segoe UI Light" panose="020B0502040204020203" pitchFamily="34" charset="0"/>
              </a:rPr>
              <a:t>Bahasa </a:t>
            </a:r>
            <a:r>
              <a:rPr lang="en-US" altLang="id-ID" b="1" dirty="0" err="1">
                <a:solidFill>
                  <a:srgbClr val="014A73"/>
                </a:solidFill>
                <a:latin typeface="Segoe UI Light" panose="020B0502040204020203" pitchFamily="34" charset="0"/>
                <a:cs typeface="Segoe UI Light" panose="020B0502040204020203" pitchFamily="34" charset="0"/>
              </a:rPr>
              <a:t>Pemrograman</a:t>
            </a:r>
            <a:r>
              <a:rPr lang="en-US" altLang="id-ID" b="1" dirty="0">
                <a:solidFill>
                  <a:srgbClr val="014A73"/>
                </a:solidFill>
                <a:latin typeface="Segoe UI Light" panose="020B0502040204020203" pitchFamily="34" charset="0"/>
                <a:cs typeface="Segoe UI Light" panose="020B0502040204020203" pitchFamily="34" charset="0"/>
              </a:rPr>
              <a:t> Web</a:t>
            </a:r>
          </a:p>
        </p:txBody>
      </p:sp>
      <p:sp>
        <p:nvSpPr>
          <p:cNvPr id="5" name="Subtitle 4"/>
          <p:cNvSpPr>
            <a:spLocks noGrp="1"/>
          </p:cNvSpPr>
          <p:nvPr>
            <p:ph type="subTitle" idx="1"/>
          </p:nvPr>
        </p:nvSpPr>
        <p:spPr>
          <a:xfrm>
            <a:off x="2489020" y="2315530"/>
            <a:ext cx="9144000" cy="607106"/>
          </a:xfrm>
        </p:spPr>
        <p:txBody>
          <a:bodyPr/>
          <a:lstStyle/>
          <a:p>
            <a:pPr algn="r"/>
            <a:r>
              <a:rPr lang="en-US" altLang="id-ID" b="1" dirty="0" err="1">
                <a:latin typeface="Segoe UI Light" panose="020B0502040204020203" pitchFamily="34" charset="0"/>
                <a:cs typeface="Segoe UI Light" panose="020B0502040204020203" pitchFamily="34" charset="0"/>
              </a:rPr>
              <a:t>Matkul</a:t>
            </a:r>
            <a:r>
              <a:rPr lang="en-US" altLang="id-ID" dirty="0" err="1">
                <a:latin typeface="Segoe UI Light" panose="020B0502040204020203" pitchFamily="34" charset="0"/>
                <a:cs typeface="Segoe UI Light" panose="020B0502040204020203" pitchFamily="34" charset="0"/>
              </a:rPr>
              <a:t>: SIG Berbasis Web</a:t>
            </a:r>
            <a:endParaRPr lang="en-US" altLang="id-ID" dirty="0">
              <a:latin typeface="Segoe UI Light" panose="020B0502040204020203" pitchFamily="34" charset="0"/>
              <a:cs typeface="Segoe UI Light" panose="020B0502040204020203" pitchFamily="34" charset="0"/>
            </a:endParaRPr>
          </a:p>
        </p:txBody>
      </p:sp>
      <p:sp>
        <p:nvSpPr>
          <p:cNvPr id="6" name="Subtitle 2"/>
          <p:cNvSpPr>
            <a:spLocks noGrp="1"/>
          </p:cNvSpPr>
          <p:nvPr/>
        </p:nvSpPr>
        <p:spPr>
          <a:xfrm>
            <a:off x="6873586" y="4789257"/>
            <a:ext cx="4759434" cy="6070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id-ID" sz="2000" dirty="0" err="1">
                <a:latin typeface="Gama-Sans" panose="00000500000000000000" charset="0"/>
                <a:cs typeface="Segoe UI Light" panose="020B0502040204020203" pitchFamily="34" charset="0"/>
              </a:rPr>
              <a:t>Dany Laksono | Dept. Teknik Geodesi UGM</a:t>
            </a:r>
          </a:p>
        </p:txBody>
      </p:sp>
      <p:sp>
        <p:nvSpPr>
          <p:cNvPr id="7" name="Subtitle 2"/>
          <p:cNvSpPr>
            <a:spLocks noGrp="1"/>
          </p:cNvSpPr>
          <p:nvPr/>
        </p:nvSpPr>
        <p:spPr>
          <a:xfrm>
            <a:off x="9685655" y="222250"/>
            <a:ext cx="2431415" cy="353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fld id="{B138087A-0A77-451B-AE73-4C9DECD72ACA}" type="datetime3">
              <a:rPr lang="en-US" altLang="id-ID" sz="1400" smtClean="0">
                <a:latin typeface="Gama-Serif" panose="00000500000000000000" charset="0"/>
                <a:cs typeface="Segoe UI Light" panose="020B0502040204020203" pitchFamily="34" charset="0"/>
              </a:rPr>
              <a:t>30 August 2023</a:t>
            </a:fld>
            <a:endParaRPr lang="en-US" altLang="id-ID" sz="1400" dirty="0" err="1">
              <a:latin typeface="Gama-Serif" panose="00000500000000000000" charset="0"/>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6" name="TextBox 25">
            <a:extLst>
              <a:ext uri="{FF2B5EF4-FFF2-40B4-BE49-F238E27FC236}">
                <a16:creationId xmlns:a16="http://schemas.microsoft.com/office/drawing/2014/main" xmlns="" id="{B034EF87-968B-4A3D-BB6F-8A99BC97136C}"/>
              </a:ext>
            </a:extLst>
          </p:cNvPr>
          <p:cNvSpPr txBox="1"/>
          <p:nvPr/>
        </p:nvSpPr>
        <p:spPr>
          <a:xfrm>
            <a:off x="775247" y="1820734"/>
            <a:ext cx="6555718" cy="1384995"/>
          </a:xfrm>
          <a:prstGeom prst="rect">
            <a:avLst/>
          </a:prstGeom>
          <a:noFill/>
        </p:spPr>
        <p:txBody>
          <a:bodyPr wrap="square">
            <a:spAutoFit/>
          </a:bodyPr>
          <a:lstStyle/>
          <a:p>
            <a:pPr algn="ctr"/>
            <a:r>
              <a:rPr lang="en-US" sz="2800" b="1" dirty="0">
                <a:effectLst/>
                <a:latin typeface="+mj-lt"/>
              </a:rPr>
              <a:t>Bahasa </a:t>
            </a:r>
            <a:r>
              <a:rPr lang="en-US" sz="2800" b="1" dirty="0" err="1">
                <a:effectLst/>
                <a:latin typeface="+mj-lt"/>
              </a:rPr>
              <a:t>pemrograman</a:t>
            </a:r>
            <a:r>
              <a:rPr lang="en-US" sz="2800" b="1" dirty="0">
                <a:effectLst/>
                <a:latin typeface="+mj-lt"/>
              </a:rPr>
              <a:t> </a:t>
            </a:r>
            <a:r>
              <a:rPr lang="en-US" sz="2800" dirty="0" err="1">
                <a:effectLst/>
                <a:latin typeface="+mj-lt"/>
              </a:rPr>
              <a:t>memerintahkan</a:t>
            </a:r>
            <a:r>
              <a:rPr lang="en-US" sz="2800" dirty="0">
                <a:effectLst/>
                <a:latin typeface="+mj-lt"/>
              </a:rPr>
              <a:t> </a:t>
            </a:r>
            <a:r>
              <a:rPr lang="en-US" sz="2800" dirty="0" err="1">
                <a:effectLst/>
                <a:latin typeface="+mj-lt"/>
              </a:rPr>
              <a:t>bagian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effectLst/>
                <a:latin typeface="+mj-lt"/>
              </a:rPr>
              <a:t>dari</a:t>
            </a:r>
            <a:r>
              <a:rPr lang="en-US" sz="2800" dirty="0">
                <a:effectLst/>
                <a:latin typeface="+mj-lt"/>
              </a:rPr>
              <a:t> robot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r>
              <a:rPr lang="en-US" sz="2800" dirty="0" err="1">
                <a:effectLst/>
                <a:latin typeface="+mj-lt"/>
              </a:rPr>
              <a:t>seperti</a:t>
            </a:r>
            <a:r>
              <a:rPr lang="en-US" sz="2800" dirty="0">
                <a:effectLst/>
                <a:latin typeface="+mj-lt"/>
              </a:rPr>
              <a:t> </a:t>
            </a:r>
            <a:r>
              <a:rPr lang="en-US" sz="2800" dirty="0" err="1">
                <a:effectLst/>
                <a:latin typeface="+mj-lt"/>
              </a:rPr>
              <a:t>bergerak</a:t>
            </a:r>
            <a:r>
              <a:rPr lang="en-US" sz="2800" dirty="0">
                <a:effectLst/>
                <a:latin typeface="+mj-lt"/>
              </a:rPr>
              <a:t>, </a:t>
            </a:r>
            <a:r>
              <a:rPr lang="en-US" sz="2800" dirty="0" err="1">
                <a:effectLst/>
                <a:latin typeface="+mj-lt"/>
              </a:rPr>
              <a:t>berputar</a:t>
            </a:r>
            <a:r>
              <a:rPr lang="en-US" sz="2800" dirty="0">
                <a:effectLst/>
                <a:latin typeface="+mj-lt"/>
              </a:rPr>
              <a:t>, </a:t>
            </a:r>
            <a:r>
              <a:rPr lang="en-US" sz="2800" dirty="0" err="1">
                <a:effectLst/>
                <a:latin typeface="+mj-lt"/>
              </a:rPr>
              <a:t>dst</a:t>
            </a:r>
            <a:r>
              <a:rPr lang="en-US" sz="2800" dirty="0">
                <a:effectLst/>
                <a:latin typeface="+mj-lt"/>
              </a:rPr>
              <a:t>.</a:t>
            </a:r>
            <a:endParaRPr lang="en-US" sz="2800" dirty="0">
              <a:solidFill>
                <a:srgbClr val="0070C0"/>
              </a:solidFill>
              <a:latin typeface="+mj-lt"/>
            </a:endParaRPr>
          </a:p>
        </p:txBody>
      </p:sp>
      <p:pic>
        <p:nvPicPr>
          <p:cNvPr id="2050" name="Picture 2">
            <a:extLst>
              <a:ext uri="{FF2B5EF4-FFF2-40B4-BE49-F238E27FC236}">
                <a16:creationId xmlns:a16="http://schemas.microsoft.com/office/drawing/2014/main" xmlns="" id="{E7B00B78-B727-450F-BA5F-C1AC7E69F7B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3117" y="-101341"/>
            <a:ext cx="4918841" cy="49188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EEC72228-C0B9-48E4-B916-E2D374B9095F}"/>
              </a:ext>
            </a:extLst>
          </p:cNvPr>
          <p:cNvSpPr txBox="1"/>
          <p:nvPr/>
        </p:nvSpPr>
        <p:spPr>
          <a:xfrm>
            <a:off x="5086240" y="4547343"/>
            <a:ext cx="6555718" cy="1815882"/>
          </a:xfrm>
          <a:prstGeom prst="rect">
            <a:avLst/>
          </a:prstGeom>
          <a:noFill/>
        </p:spPr>
        <p:txBody>
          <a:bodyPr wrap="square">
            <a:spAutoFit/>
          </a:bodyPr>
          <a:lstStyle/>
          <a:p>
            <a:pPr algn="ctr"/>
            <a:r>
              <a:rPr lang="en-US" sz="2800" b="1" dirty="0" err="1">
                <a:effectLst/>
                <a:latin typeface="+mj-lt"/>
              </a:rPr>
              <a:t>Javascript</a:t>
            </a:r>
            <a:r>
              <a:rPr lang="en-US" sz="2800" b="1" dirty="0">
                <a:effectLst/>
                <a:latin typeface="+mj-lt"/>
              </a:rPr>
              <a:t>, Bahasa </a:t>
            </a:r>
            <a:r>
              <a:rPr lang="en-US" sz="2800" b="1" dirty="0" err="1">
                <a:effectLst/>
                <a:latin typeface="+mj-lt"/>
              </a:rPr>
              <a:t>pemrograman</a:t>
            </a:r>
            <a:r>
              <a:rPr lang="en-US" sz="2800" b="1" dirty="0">
                <a:effectLst/>
                <a:latin typeface="+mj-lt"/>
              </a:rPr>
              <a:t> web, </a:t>
            </a:r>
            <a:r>
              <a:rPr lang="en-US" sz="2800" dirty="0" err="1">
                <a:effectLst/>
                <a:latin typeface="+mj-lt"/>
              </a:rPr>
              <a:t>memerintahkan</a:t>
            </a:r>
            <a:r>
              <a:rPr lang="en-US" sz="2800" dirty="0">
                <a:effectLst/>
                <a:latin typeface="+mj-lt"/>
              </a:rPr>
              <a:t> </a:t>
            </a:r>
            <a:r>
              <a:rPr lang="en-US" sz="2800" dirty="0" err="1">
                <a:effectLst/>
                <a:latin typeface="+mj-lt"/>
              </a:rPr>
              <a:t>elemen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latin typeface="+mj-lt"/>
              </a:rPr>
              <a:t>misalnya</a:t>
            </a:r>
            <a:r>
              <a:rPr lang="en-US" sz="2800" dirty="0">
                <a:latin typeface="+mj-lt"/>
              </a:rPr>
              <a:t> </a:t>
            </a:r>
            <a:r>
              <a:rPr lang="en-US" sz="2800" b="1" i="1" dirty="0">
                <a:latin typeface="+mj-lt"/>
              </a:rPr>
              <a:t>button</a:t>
            </a:r>
            <a:r>
              <a:rPr lang="en-US" sz="2800" dirty="0">
                <a:latin typeface="+mj-lt"/>
              </a:rPr>
              <a:t>) </a:t>
            </a:r>
            <a:r>
              <a:rPr lang="en-US" sz="2800" dirty="0">
                <a:effectLst/>
                <a:latin typeface="+mj-lt"/>
              </a:rPr>
              <a:t>pada </a:t>
            </a:r>
            <a:r>
              <a:rPr lang="en-US" sz="2800" dirty="0" err="1">
                <a:effectLst/>
                <a:latin typeface="+mj-lt"/>
              </a:rPr>
              <a:t>halaman</a:t>
            </a:r>
            <a:r>
              <a:rPr lang="en-US" sz="2800" dirty="0">
                <a:effectLst/>
                <a:latin typeface="+mj-lt"/>
              </a:rPr>
              <a:t> web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endParaRPr lang="en-US" sz="2800" dirty="0">
              <a:solidFill>
                <a:srgbClr val="0070C0"/>
              </a:solidFill>
              <a:latin typeface="+mj-lt"/>
            </a:endParaRPr>
          </a:p>
        </p:txBody>
      </p:sp>
      <p:pic>
        <p:nvPicPr>
          <p:cNvPr id="3" name="Picture 2">
            <a:extLst>
              <a:ext uri="{FF2B5EF4-FFF2-40B4-BE49-F238E27FC236}">
                <a16:creationId xmlns:a16="http://schemas.microsoft.com/office/drawing/2014/main" xmlns="" id="{77E484C6-BC26-4466-A4D3-0DB9555FFD47}"/>
              </a:ext>
            </a:extLst>
          </p:cNvPr>
          <p:cNvPicPr>
            <a:picLocks noChangeAspect="1"/>
          </p:cNvPicPr>
          <p:nvPr/>
        </p:nvPicPr>
        <p:blipFill>
          <a:blip r:embed="rId4"/>
          <a:stretch>
            <a:fillRect/>
          </a:stretch>
        </p:blipFill>
        <p:spPr>
          <a:xfrm>
            <a:off x="550042" y="4481296"/>
            <a:ext cx="4295487" cy="1777443"/>
          </a:xfrm>
          <a:prstGeom prst="rect">
            <a:avLst/>
          </a:prstGeom>
          <a:ln>
            <a:solidFill>
              <a:schemeClr val="accent1"/>
            </a:solidFill>
          </a:ln>
        </p:spPr>
      </p:pic>
    </p:spTree>
    <p:extLst>
      <p:ext uri="{BB962C8B-B14F-4D97-AF65-F5344CB8AC3E}">
        <p14:creationId xmlns:p14="http://schemas.microsoft.com/office/powerpoint/2010/main" val="18493821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96875" y="304926"/>
            <a:ext cx="7645042"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Object, Properties dan Method</a:t>
            </a:r>
          </a:p>
        </p:txBody>
      </p:sp>
      <p:graphicFrame>
        <p:nvGraphicFramePr>
          <p:cNvPr id="2" name="Table 1">
            <a:extLst>
              <a:ext uri="{FF2B5EF4-FFF2-40B4-BE49-F238E27FC236}">
                <a16:creationId xmlns:a16="http://schemas.microsoft.com/office/drawing/2014/main" xmlns="" id="{1F859732-3C40-47F0-AE2B-97B473E1BCED}"/>
              </a:ext>
            </a:extLst>
          </p:cNvPr>
          <p:cNvGraphicFramePr>
            <a:graphicFrameLocks noGrp="1"/>
          </p:cNvGraphicFramePr>
          <p:nvPr>
            <p:extLst>
              <p:ext uri="{D42A27DB-BD31-4B8C-83A1-F6EECF244321}">
                <p14:modId xmlns:p14="http://schemas.microsoft.com/office/powerpoint/2010/main" val="2490155098"/>
              </p:ext>
            </p:extLst>
          </p:nvPr>
        </p:nvGraphicFramePr>
        <p:xfrm>
          <a:off x="661987" y="2133600"/>
          <a:ext cx="10988730" cy="3116580"/>
        </p:xfrm>
        <a:graphic>
          <a:graphicData uri="http://schemas.openxmlformats.org/drawingml/2006/table">
            <a:tbl>
              <a:tblPr firstRow="1">
                <a:tableStyleId>{3B4B98B0-60AC-42C2-AFA5-B58CD77FA1E5}</a:tableStyleId>
              </a:tblPr>
              <a:tblGrid>
                <a:gridCol w="4380825">
                  <a:extLst>
                    <a:ext uri="{9D8B030D-6E8A-4147-A177-3AD203B41FA5}">
                      <a16:colId xmlns:a16="http://schemas.microsoft.com/office/drawing/2014/main" xmlns="" val="20000"/>
                    </a:ext>
                  </a:extLst>
                </a:gridCol>
                <a:gridCol w="3589685">
                  <a:extLst>
                    <a:ext uri="{9D8B030D-6E8A-4147-A177-3AD203B41FA5}">
                      <a16:colId xmlns:a16="http://schemas.microsoft.com/office/drawing/2014/main" xmlns="" val="20001"/>
                    </a:ext>
                  </a:extLst>
                </a:gridCol>
                <a:gridCol w="3018220">
                  <a:extLst>
                    <a:ext uri="{9D8B030D-6E8A-4147-A177-3AD203B41FA5}">
                      <a16:colId xmlns:a16="http://schemas.microsoft.com/office/drawing/2014/main" xmlns="" val="20002"/>
                    </a:ext>
                  </a:extLst>
                </a:gridCol>
              </a:tblGrid>
              <a:tr h="384262">
                <a:tc>
                  <a:txBody>
                    <a:bodyPr/>
                    <a:lstStyle/>
                    <a:p>
                      <a:pPr algn="ctr" fontAlgn="t"/>
                      <a:r>
                        <a:rPr lang="en-US" sz="2400" dirty="0">
                          <a:solidFill>
                            <a:sysClr val="windowText" lastClr="000000"/>
                          </a:solidFill>
                          <a:effectLst/>
                        </a:rPr>
                        <a:t>Object</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Properties</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Methods</a:t>
                      </a:r>
                      <a:endParaRPr lang="en-US" sz="2400" dirty="0">
                        <a:solidFill>
                          <a:sysClr val="windowText" lastClr="000000"/>
                        </a:solidFill>
                        <a:effectLst/>
                        <a:latin typeface="verdana"/>
                      </a:endParaRPr>
                    </a:p>
                  </a:txBody>
                  <a:tcPr marL="28575" marR="28575" marT="28575" marB="28575"/>
                </a:tc>
                <a:extLst>
                  <a:ext uri="{0D108BD9-81ED-4DB2-BD59-A6C34878D82A}">
                    <a16:rowId xmlns:a16="http://schemas.microsoft.com/office/drawing/2014/main" xmlns="" val="10000"/>
                  </a:ext>
                </a:extLst>
              </a:tr>
              <a:tr h="2555708">
                <a:tc>
                  <a:txBody>
                    <a:bodyPr/>
                    <a:lstStyle/>
                    <a:p>
                      <a:pPr fontAlgn="t"/>
                      <a:endParaRPr lang="en-US" sz="2400" dirty="0">
                        <a:solidFill>
                          <a:sysClr val="windowText" lastClr="000000"/>
                        </a:solidFill>
                        <a:effectLst/>
                        <a:latin typeface="verdana"/>
                      </a:endParaRPr>
                    </a:p>
                  </a:txBody>
                  <a:tcPr marL="47625" marR="47625" marT="66675" marB="66675"/>
                </a:tc>
                <a:tc>
                  <a:txBody>
                    <a:bodyPr/>
                    <a:lstStyle/>
                    <a:p>
                      <a:pPr algn="ctr" fontAlgn="t"/>
                      <a:r>
                        <a:rPr lang="en-US" sz="2400" dirty="0">
                          <a:solidFill>
                            <a:sysClr val="windowText" lastClr="000000"/>
                          </a:solidFill>
                          <a:effectLst/>
                        </a:rPr>
                        <a:t>car.name = Fiat</a:t>
                      </a:r>
                      <a:br>
                        <a:rPr lang="en-US" sz="2400" dirty="0">
                          <a:solidFill>
                            <a:sysClr val="windowText" lastClr="000000"/>
                          </a:solidFill>
                          <a:effectLst/>
                        </a:rPr>
                      </a:br>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car.model</a:t>
                      </a:r>
                      <a:r>
                        <a:rPr lang="en-US" sz="2400" dirty="0">
                          <a:solidFill>
                            <a:sysClr val="windowText" lastClr="000000"/>
                          </a:solidFill>
                          <a:effectLst/>
                        </a:rPr>
                        <a:t> = 500</a:t>
                      </a:r>
                      <a:br>
                        <a:rPr lang="en-US" sz="2400" dirty="0">
                          <a:solidFill>
                            <a:sysClr val="windowText" lastClr="000000"/>
                          </a:solidFill>
                          <a:effectLst/>
                        </a:rPr>
                      </a:br>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car.weight</a:t>
                      </a:r>
                      <a:r>
                        <a:rPr lang="en-US" sz="2400" dirty="0">
                          <a:solidFill>
                            <a:sysClr val="windowText" lastClr="000000"/>
                          </a:solidFill>
                          <a:effectLst/>
                        </a:rPr>
                        <a:t> = 850kg</a:t>
                      </a:r>
                      <a:br>
                        <a:rPr lang="en-US" sz="2400" dirty="0">
                          <a:solidFill>
                            <a:sysClr val="windowText" lastClr="000000"/>
                          </a:solidFill>
                          <a:effectLst/>
                        </a:rPr>
                      </a:br>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car.color</a:t>
                      </a:r>
                      <a:r>
                        <a:rPr lang="en-US" sz="2400" dirty="0">
                          <a:solidFill>
                            <a:sysClr val="windowText" lastClr="000000"/>
                          </a:solidFill>
                          <a:effectLst/>
                        </a:rPr>
                        <a:t> = white</a:t>
                      </a:r>
                      <a:endParaRPr lang="en-US" sz="2400" dirty="0">
                        <a:solidFill>
                          <a:sysClr val="windowText" lastClr="000000"/>
                        </a:solidFill>
                        <a:effectLst/>
                        <a:latin typeface="verdana"/>
                      </a:endParaRPr>
                    </a:p>
                  </a:txBody>
                  <a:tcPr marL="47625" marR="47625" marT="66675" marB="66675"/>
                </a:tc>
                <a:tc>
                  <a:txBody>
                    <a:bodyPr/>
                    <a:lstStyle/>
                    <a:p>
                      <a:pPr algn="ctr" fontAlgn="t"/>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car.start</a:t>
                      </a:r>
                      <a:r>
                        <a:rPr lang="en-US" sz="2400" dirty="0">
                          <a:solidFill>
                            <a:sysClr val="windowText" lastClr="000000"/>
                          </a:solidFill>
                          <a:effectLst/>
                        </a:rPr>
                        <a:t>()</a:t>
                      </a:r>
                      <a:br>
                        <a:rPr lang="en-US" sz="2400" dirty="0">
                          <a:solidFill>
                            <a:sysClr val="windowText" lastClr="000000"/>
                          </a:solidFill>
                          <a:effectLst/>
                        </a:rPr>
                      </a:br>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car.drive</a:t>
                      </a:r>
                      <a:r>
                        <a:rPr lang="en-US" sz="2400" dirty="0">
                          <a:solidFill>
                            <a:sysClr val="windowText" lastClr="000000"/>
                          </a:solidFill>
                          <a:effectLst/>
                        </a:rPr>
                        <a:t>()</a:t>
                      </a:r>
                      <a:br>
                        <a:rPr lang="en-US" sz="2400" dirty="0">
                          <a:solidFill>
                            <a:sysClr val="windowText" lastClr="000000"/>
                          </a:solidFill>
                          <a:effectLst/>
                        </a:rPr>
                      </a:br>
                      <a:r>
                        <a:rPr lang="en-US" sz="2400" dirty="0">
                          <a:solidFill>
                            <a:sysClr val="windowText" lastClr="000000"/>
                          </a:solidFill>
                          <a:effectLst/>
                        </a:rPr>
                        <a:t/>
                      </a:r>
                      <a:br>
                        <a:rPr lang="en-US" sz="2400" dirty="0">
                          <a:solidFill>
                            <a:sysClr val="windowText" lastClr="000000"/>
                          </a:solidFill>
                          <a:effectLst/>
                        </a:rPr>
                      </a:br>
                      <a:r>
                        <a:rPr lang="en-US" sz="2400" dirty="0" err="1">
                          <a:solidFill>
                            <a:sysClr val="windowText" lastClr="000000"/>
                          </a:solidFill>
                          <a:effectLst/>
                        </a:rPr>
                        <a:t>car.brake</a:t>
                      </a:r>
                      <a:r>
                        <a:rPr lang="en-US" sz="2400" dirty="0">
                          <a:solidFill>
                            <a:sysClr val="windowText" lastClr="000000"/>
                          </a:solidFill>
                          <a:effectLst/>
                        </a:rPr>
                        <a:t>()</a:t>
                      </a:r>
                      <a:endParaRPr lang="en-US" sz="2400" dirty="0">
                        <a:solidFill>
                          <a:sysClr val="windowText" lastClr="000000"/>
                        </a:solidFill>
                        <a:effectLst/>
                        <a:latin typeface="verdana"/>
                      </a:endParaRPr>
                    </a:p>
                  </a:txBody>
                  <a:tcPr marL="47625" marR="47625" marT="66675" marB="66675"/>
                </a:tc>
                <a:extLst>
                  <a:ext uri="{0D108BD9-81ED-4DB2-BD59-A6C34878D82A}">
                    <a16:rowId xmlns:a16="http://schemas.microsoft.com/office/drawing/2014/main" xmlns="" val="10001"/>
                  </a:ext>
                </a:extLst>
              </a:tr>
            </a:tbl>
          </a:graphicData>
        </a:graphic>
      </p:graphicFrame>
      <p:sp>
        <p:nvSpPr>
          <p:cNvPr id="4" name="Rectangle 3">
            <a:extLst>
              <a:ext uri="{FF2B5EF4-FFF2-40B4-BE49-F238E27FC236}">
                <a16:creationId xmlns:a16="http://schemas.microsoft.com/office/drawing/2014/main" xmlns="" id="{7F47E5DA-DA3A-4F05-AB3D-7D3FFCC56DA3}"/>
              </a:ext>
            </a:extLst>
          </p:cNvPr>
          <p:cNvSpPr/>
          <p:nvPr/>
        </p:nvSpPr>
        <p:spPr>
          <a:xfrm>
            <a:off x="3489325" y="984379"/>
            <a:ext cx="8305800" cy="830997"/>
          </a:xfrm>
          <a:prstGeom prst="rect">
            <a:avLst/>
          </a:prstGeom>
        </p:spPr>
        <p:txBody>
          <a:bodyPr wrap="square">
            <a:spAutoFit/>
          </a:bodyPr>
          <a:lstStyle/>
          <a:p>
            <a:pPr algn="r"/>
            <a:r>
              <a:rPr lang="en-US" sz="2400" b="1" dirty="0">
                <a:solidFill>
                  <a:srgbClr val="00B050"/>
                </a:solidFill>
              </a:rPr>
              <a:t>Properties</a:t>
            </a:r>
            <a:r>
              <a:rPr lang="en-US" sz="2400" dirty="0">
                <a:solidFill>
                  <a:srgbClr val="00B050"/>
                </a:solidFill>
              </a:rPr>
              <a:t> are </a:t>
            </a:r>
            <a:r>
              <a:rPr lang="en-US" sz="2400" b="1" dirty="0">
                <a:solidFill>
                  <a:srgbClr val="00B050"/>
                </a:solidFill>
              </a:rPr>
              <a:t>values</a:t>
            </a:r>
            <a:r>
              <a:rPr lang="en-US" sz="2400" dirty="0">
                <a:solidFill>
                  <a:srgbClr val="00B050"/>
                </a:solidFill>
              </a:rPr>
              <a:t> associated with objects</a:t>
            </a:r>
          </a:p>
          <a:p>
            <a:pPr algn="r"/>
            <a:r>
              <a:rPr lang="en-US" sz="2400" b="1" dirty="0">
                <a:solidFill>
                  <a:srgbClr val="00B050"/>
                </a:solidFill>
              </a:rPr>
              <a:t>Methods</a:t>
            </a:r>
            <a:r>
              <a:rPr lang="en-US" sz="2400" dirty="0">
                <a:solidFill>
                  <a:srgbClr val="00B050"/>
                </a:solidFill>
              </a:rPr>
              <a:t> are </a:t>
            </a:r>
            <a:r>
              <a:rPr lang="en-US" sz="2400" b="1" dirty="0">
                <a:solidFill>
                  <a:srgbClr val="00B050"/>
                </a:solidFill>
              </a:rPr>
              <a:t>actions</a:t>
            </a:r>
            <a:r>
              <a:rPr lang="en-US" sz="2400" dirty="0">
                <a:solidFill>
                  <a:srgbClr val="00B050"/>
                </a:solidFill>
              </a:rPr>
              <a:t> that objects can perform</a:t>
            </a:r>
          </a:p>
        </p:txBody>
      </p:sp>
      <p:sp>
        <p:nvSpPr>
          <p:cNvPr id="5" name="Rectangle 4">
            <a:extLst>
              <a:ext uri="{FF2B5EF4-FFF2-40B4-BE49-F238E27FC236}">
                <a16:creationId xmlns:a16="http://schemas.microsoft.com/office/drawing/2014/main" xmlns="" id="{5E96C876-80C6-4815-9505-020C6DF7ECA5}"/>
              </a:ext>
            </a:extLst>
          </p:cNvPr>
          <p:cNvSpPr/>
          <p:nvPr/>
        </p:nvSpPr>
        <p:spPr>
          <a:xfrm>
            <a:off x="4674393" y="6029854"/>
            <a:ext cx="3955641" cy="523220"/>
          </a:xfrm>
          <a:prstGeom prst="rect">
            <a:avLst/>
          </a:prstGeom>
        </p:spPr>
        <p:txBody>
          <a:bodyPr wrap="square">
            <a:spAutoFit/>
          </a:bodyPr>
          <a:lstStyle/>
          <a:p>
            <a:r>
              <a:rPr lang="en-US" sz="2800" b="1" dirty="0">
                <a:solidFill>
                  <a:srgbClr val="00B050"/>
                </a:solidFill>
              </a:rPr>
              <a:t>Event: </a:t>
            </a:r>
            <a:r>
              <a:rPr lang="en-US" sz="2800" dirty="0">
                <a:solidFill>
                  <a:srgbClr val="00B050"/>
                </a:solidFill>
              </a:rPr>
              <a:t>The car is starting!</a:t>
            </a:r>
          </a:p>
        </p:txBody>
      </p:sp>
      <p:sp>
        <p:nvSpPr>
          <p:cNvPr id="10" name="Rectangle 9">
            <a:extLst>
              <a:ext uri="{FF2B5EF4-FFF2-40B4-BE49-F238E27FC236}">
                <a16:creationId xmlns:a16="http://schemas.microsoft.com/office/drawing/2014/main" xmlns="" id="{0678367C-CB68-4EC6-9081-A5D3A6390784}"/>
              </a:ext>
            </a:extLst>
          </p:cNvPr>
          <p:cNvSpPr/>
          <p:nvPr/>
        </p:nvSpPr>
        <p:spPr>
          <a:xfrm>
            <a:off x="661987" y="5437245"/>
            <a:ext cx="9979737" cy="461665"/>
          </a:xfrm>
          <a:prstGeom prst="rect">
            <a:avLst/>
          </a:prstGeom>
        </p:spPr>
        <p:txBody>
          <a:bodyPr wrap="square">
            <a:spAutoFit/>
          </a:bodyPr>
          <a:lstStyle/>
          <a:p>
            <a:r>
              <a:rPr lang="en-US" sz="2400" b="1" dirty="0">
                <a:solidFill>
                  <a:srgbClr val="00B050"/>
                </a:solidFill>
              </a:rPr>
              <a:t>Event </a:t>
            </a:r>
            <a:r>
              <a:rPr lang="en-US" sz="2400" dirty="0">
                <a:solidFill>
                  <a:srgbClr val="00B050"/>
                </a:solidFill>
              </a:rPr>
              <a:t>is something happens to the object or the environment around it</a:t>
            </a:r>
          </a:p>
        </p:txBody>
      </p:sp>
      <p:pic>
        <p:nvPicPr>
          <p:cNvPr id="12" name="Picture 3" descr="http://www.w3schools.com/js/objectExplained.gif">
            <a:extLst>
              <a:ext uri="{FF2B5EF4-FFF2-40B4-BE49-F238E27FC236}">
                <a16:creationId xmlns:a16="http://schemas.microsoft.com/office/drawing/2014/main" xmlns="" id="{0EBB7955-1D92-4CE1-A771-E73C64FAFD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9766" t="23677"/>
          <a:stretch/>
        </p:blipFill>
        <p:spPr bwMode="auto">
          <a:xfrm>
            <a:off x="941951" y="2782330"/>
            <a:ext cx="3903578" cy="2320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6875" y="1209822"/>
            <a:ext cx="3584282" cy="646331"/>
          </a:xfrm>
          <a:prstGeom prst="rect">
            <a:avLst/>
          </a:prstGeom>
          <a:noFill/>
        </p:spPr>
        <p:txBody>
          <a:bodyPr wrap="square" rtlCol="0">
            <a:spAutoFit/>
          </a:bodyPr>
          <a:lstStyle/>
          <a:p>
            <a:r>
              <a:rPr lang="en-US" dirty="0" smtClean="0"/>
              <a:t>OOP </a:t>
            </a:r>
          </a:p>
          <a:p>
            <a:r>
              <a:rPr lang="en-US" dirty="0" smtClean="0"/>
              <a:t>(Object-Oriented Programming)</a:t>
            </a:r>
            <a:endParaRPr lang="en-ID" dirty="0"/>
          </a:p>
        </p:txBody>
      </p:sp>
    </p:spTree>
    <p:extLst>
      <p:ext uri="{BB962C8B-B14F-4D97-AF65-F5344CB8AC3E}">
        <p14:creationId xmlns:p14="http://schemas.microsoft.com/office/powerpoint/2010/main" val="35716413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65344" y="523229"/>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1" name="Picture 20">
            <a:extLst>
              <a:ext uri="{FF2B5EF4-FFF2-40B4-BE49-F238E27FC236}">
                <a16:creationId xmlns:a16="http://schemas.microsoft.com/office/drawing/2014/main" xmlns="" id="{C5274ACC-7C23-47FA-B650-C1E6B134B9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2537" y="1707640"/>
            <a:ext cx="11726925" cy="4742958"/>
          </a:xfrm>
          <a:prstGeom prst="rect">
            <a:avLst/>
          </a:prstGeom>
          <a:ln>
            <a:solidFill>
              <a:schemeClr val="accent1"/>
            </a:solidFill>
          </a:ln>
        </p:spPr>
      </p:pic>
      <p:sp>
        <p:nvSpPr>
          <p:cNvPr id="2" name="TextBox 1">
            <a:extLst>
              <a:ext uri="{FF2B5EF4-FFF2-40B4-BE49-F238E27FC236}">
                <a16:creationId xmlns:a16="http://schemas.microsoft.com/office/drawing/2014/main" xmlns="" id="{89C740FE-D2F4-4955-899C-B040ADCAF51C}"/>
              </a:ext>
            </a:extLst>
          </p:cNvPr>
          <p:cNvSpPr txBox="1"/>
          <p:nvPr/>
        </p:nvSpPr>
        <p:spPr>
          <a:xfrm>
            <a:off x="5403744" y="446812"/>
            <a:ext cx="6555718" cy="1200329"/>
          </a:xfrm>
          <a:prstGeom prst="rect">
            <a:avLst/>
          </a:prstGeom>
          <a:noFill/>
        </p:spPr>
        <p:txBody>
          <a:bodyPr wrap="square">
            <a:spAutoFit/>
          </a:bodyPr>
          <a:lstStyle/>
          <a:p>
            <a:pPr algn="ctr"/>
            <a:r>
              <a:rPr lang="en-US" sz="2400" b="1" dirty="0" err="1">
                <a:effectLst/>
                <a:latin typeface="+mj-lt"/>
              </a:rPr>
              <a:t>Javascript</a:t>
            </a:r>
            <a:r>
              <a:rPr lang="en-US" sz="2400" b="1" dirty="0">
                <a:effectLst/>
                <a:latin typeface="+mj-lt"/>
              </a:rPr>
              <a:t> </a:t>
            </a:r>
            <a:r>
              <a:rPr lang="en-US" sz="2400" dirty="0" err="1">
                <a:effectLst/>
                <a:latin typeface="+mj-lt"/>
              </a:rPr>
              <a:t>dikombinasikan</a:t>
            </a:r>
            <a:r>
              <a:rPr lang="en-US" sz="2400" dirty="0">
                <a:effectLst/>
                <a:latin typeface="+mj-lt"/>
              </a:rPr>
              <a:t> </a:t>
            </a:r>
            <a:r>
              <a:rPr lang="en-US" sz="2400" dirty="0" err="1">
                <a:effectLst/>
                <a:latin typeface="+mj-lt"/>
              </a:rPr>
              <a:t>dengan</a:t>
            </a:r>
            <a:r>
              <a:rPr lang="en-US" sz="2400" dirty="0">
                <a:effectLst/>
                <a:latin typeface="+mj-lt"/>
              </a:rPr>
              <a:t> HTML dan CSS </a:t>
            </a:r>
            <a:r>
              <a:rPr lang="en-US" sz="2400" dirty="0" err="1">
                <a:effectLst/>
                <a:latin typeface="+mj-lt"/>
              </a:rPr>
              <a:t>untuk</a:t>
            </a:r>
            <a:r>
              <a:rPr lang="en-US" sz="2400" dirty="0">
                <a:effectLst/>
                <a:latin typeface="+mj-lt"/>
              </a:rPr>
              <a:t> </a:t>
            </a:r>
            <a:r>
              <a:rPr lang="en-US" sz="2400" dirty="0" err="1">
                <a:effectLst/>
                <a:latin typeface="+mj-lt"/>
              </a:rPr>
              <a:t>menyediakan</a:t>
            </a:r>
            <a:r>
              <a:rPr lang="en-US" sz="2400" dirty="0">
                <a:effectLst/>
                <a:latin typeface="+mj-lt"/>
              </a:rPr>
              <a:t> </a:t>
            </a:r>
            <a:r>
              <a:rPr lang="en-US" sz="2400" dirty="0" err="1">
                <a:effectLst/>
                <a:latin typeface="+mj-lt"/>
              </a:rPr>
              <a:t>halaman</a:t>
            </a:r>
            <a:r>
              <a:rPr lang="en-US" sz="2400" dirty="0">
                <a:effectLst/>
                <a:latin typeface="+mj-lt"/>
              </a:rPr>
              <a:t> web yang </a:t>
            </a:r>
            <a:br>
              <a:rPr lang="en-US" sz="2400" dirty="0">
                <a:effectLst/>
                <a:latin typeface="+mj-lt"/>
              </a:rPr>
            </a:br>
            <a:r>
              <a:rPr lang="en-US" sz="2400" i="1" dirty="0" err="1">
                <a:effectLst/>
                <a:latin typeface="+mj-lt"/>
              </a:rPr>
              <a:t>dinamis</a:t>
            </a:r>
            <a:r>
              <a:rPr lang="en-US" sz="2400" i="1" dirty="0">
                <a:effectLst/>
                <a:latin typeface="+mj-lt"/>
              </a:rPr>
              <a:t> </a:t>
            </a:r>
            <a:r>
              <a:rPr lang="en-US" sz="2400" dirty="0">
                <a:effectLst/>
                <a:latin typeface="+mj-lt"/>
              </a:rPr>
              <a:t>dan </a:t>
            </a:r>
            <a:r>
              <a:rPr lang="en-US" sz="2400" i="1" dirty="0" err="1">
                <a:effectLst/>
                <a:latin typeface="+mj-lt"/>
              </a:rPr>
              <a:t>interaktif</a:t>
            </a:r>
            <a:endParaRPr lang="en-US" sz="2400" i="1" dirty="0">
              <a:solidFill>
                <a:srgbClr val="0070C0"/>
              </a:solidFill>
              <a:latin typeface="+mj-lt"/>
            </a:endParaRPr>
          </a:p>
        </p:txBody>
      </p:sp>
    </p:spTree>
    <p:extLst>
      <p:ext uri="{BB962C8B-B14F-4D97-AF65-F5344CB8AC3E}">
        <p14:creationId xmlns:p14="http://schemas.microsoft.com/office/powerpoint/2010/main" val="40562840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7333703" y="297732"/>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xmlns="" id="{F6DA1D98-9086-4855-A500-2CB350E33D20}"/>
              </a:ext>
            </a:extLst>
          </p:cNvPr>
          <p:cNvSpPr/>
          <p:nvPr/>
        </p:nvSpPr>
        <p:spPr>
          <a:xfrm>
            <a:off x="1190301" y="5082255"/>
            <a:ext cx="9811398" cy="1200329"/>
          </a:xfrm>
          <a:prstGeom prst="rect">
            <a:avLst/>
          </a:prstGeom>
        </p:spPr>
        <p:txBody>
          <a:bodyPr wrap="square">
            <a:spAutoFit/>
          </a:bodyPr>
          <a:lstStyle/>
          <a:p>
            <a:r>
              <a:rPr lang="en-US" sz="2400" dirty="0">
                <a:latin typeface="Consolas" panose="020B0609020204030204" pitchFamily="49" charset="0"/>
              </a:rPr>
              <a:t>&lt;script&gt;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a:t>
            </a:r>
            <a:r>
              <a:rPr lang="en-US" sz="2400" dirty="0" err="1">
                <a:latin typeface="Consolas" panose="020B0609020204030204" pitchFamily="49" charset="0"/>
              </a:rPr>
              <a:t>teks</a:t>
            </a:r>
            <a:r>
              <a:rPr lang="en-US" sz="2400" dirty="0">
                <a:latin typeface="Consolas" panose="020B0609020204030204" pitchFamily="49" charset="0"/>
              </a:rPr>
              <a:t>").</a:t>
            </a:r>
            <a:r>
              <a:rPr lang="en-US" sz="2400" dirty="0" err="1">
                <a:latin typeface="Consolas" panose="020B0609020204030204" pitchFamily="49" charset="0"/>
              </a:rPr>
              <a:t>style.color</a:t>
            </a:r>
            <a:r>
              <a:rPr lang="en-US" sz="2400" dirty="0">
                <a:latin typeface="Consolas" panose="020B0609020204030204" pitchFamily="49" charset="0"/>
              </a:rPr>
              <a:t>="red";</a:t>
            </a:r>
          </a:p>
          <a:p>
            <a:r>
              <a:rPr lang="en-US" sz="2400" dirty="0">
                <a:latin typeface="Consolas" panose="020B0609020204030204" pitchFamily="49" charset="0"/>
              </a:rPr>
              <a:t>&lt;/script&gt;</a:t>
            </a:r>
          </a:p>
        </p:txBody>
      </p:sp>
      <p:sp>
        <p:nvSpPr>
          <p:cNvPr id="4" name="Rectangle 3">
            <a:extLst>
              <a:ext uri="{FF2B5EF4-FFF2-40B4-BE49-F238E27FC236}">
                <a16:creationId xmlns:a16="http://schemas.microsoft.com/office/drawing/2014/main" xmlns="" id="{1DCCFBEB-078F-48B4-92B2-727E086527BA}"/>
              </a:ext>
            </a:extLst>
          </p:cNvPr>
          <p:cNvSpPr/>
          <p:nvPr/>
        </p:nvSpPr>
        <p:spPr>
          <a:xfrm>
            <a:off x="1190301" y="1651779"/>
            <a:ext cx="9811398" cy="2677656"/>
          </a:xfrm>
          <a:prstGeom prst="rect">
            <a:avLst/>
          </a:prstGeom>
        </p:spPr>
        <p:txBody>
          <a:bodyPr wrap="square">
            <a:spAutoFit/>
          </a:bodyPr>
          <a:lstStyle/>
          <a:p>
            <a:r>
              <a:rPr lang="en-US" sz="2400" dirty="0">
                <a:latin typeface="Consolas" panose="020B0609020204030204" pitchFamily="49" charset="0"/>
              </a:rPr>
              <a:t>&lt;html&gt;</a:t>
            </a:r>
          </a:p>
          <a:p>
            <a:r>
              <a:rPr lang="en-US" sz="2400" dirty="0">
                <a:latin typeface="Consolas" panose="020B0609020204030204" pitchFamily="49" charset="0"/>
              </a:rPr>
              <a:t>&lt;body&gt;</a:t>
            </a:r>
          </a:p>
          <a:p>
            <a:r>
              <a:rPr lang="en-US" sz="2400" dirty="0">
                <a:latin typeface="Consolas" panose="020B0609020204030204" pitchFamily="49" charset="0"/>
              </a:rPr>
              <a:t>     &lt;h1 id=“</a:t>
            </a:r>
            <a:r>
              <a:rPr lang="en-US" sz="2400" dirty="0" err="1">
                <a:latin typeface="Consolas" panose="020B0609020204030204" pitchFamily="49" charset="0"/>
              </a:rPr>
              <a:t>teks</a:t>
            </a:r>
            <a:r>
              <a:rPr lang="en-US" sz="2400" dirty="0">
                <a:latin typeface="Consolas" panose="020B0609020204030204" pitchFamily="49" charset="0"/>
              </a:rPr>
              <a:t>” style=“</a:t>
            </a:r>
            <a:r>
              <a:rPr lang="en-US" sz="2400" dirty="0" err="1">
                <a:latin typeface="Consolas" panose="020B0609020204030204" pitchFamily="49" charset="0"/>
              </a:rPr>
              <a:t>color:blue</a:t>
            </a:r>
            <a:r>
              <a:rPr lang="en-US" sz="2400" dirty="0">
                <a:latin typeface="Consolas" panose="020B0609020204030204" pitchFamily="49" charset="0"/>
              </a:rPr>
              <a:t>”&gt; </a:t>
            </a:r>
            <a:br>
              <a:rPr lang="en-US" sz="2400" dirty="0">
                <a:latin typeface="Consolas" panose="020B0609020204030204" pitchFamily="49" charset="0"/>
              </a:rPr>
            </a:br>
            <a:r>
              <a:rPr lang="en-US" sz="2400" dirty="0">
                <a:latin typeface="Consolas" panose="020B0609020204030204" pitchFamily="49" charset="0"/>
              </a:rPr>
              <a:t>	Text </a:t>
            </a:r>
            <a:r>
              <a:rPr lang="en-US" sz="2400" dirty="0" err="1">
                <a:latin typeface="Consolas" panose="020B0609020204030204" pitchFamily="49" charset="0"/>
              </a:rPr>
              <a:t>ini</a:t>
            </a:r>
            <a:r>
              <a:rPr lang="en-US" sz="2400" dirty="0">
                <a:latin typeface="Consolas" panose="020B0609020204030204" pitchFamily="49" charset="0"/>
              </a:rPr>
              <a:t> </a:t>
            </a:r>
            <a:r>
              <a:rPr lang="en-US" sz="2400" dirty="0" err="1">
                <a:latin typeface="Consolas" panose="020B0609020204030204" pitchFamily="49" charset="0"/>
              </a:rPr>
              <a:t>aslinya</a:t>
            </a:r>
            <a:r>
              <a:rPr lang="en-US" sz="2400" dirty="0">
                <a:latin typeface="Consolas" panose="020B0609020204030204" pitchFamily="49" charset="0"/>
              </a:rPr>
              <a:t> </a:t>
            </a:r>
            <a:r>
              <a:rPr lang="en-US" sz="2400" dirty="0" err="1">
                <a:latin typeface="Consolas" panose="020B0609020204030204" pitchFamily="49" charset="0"/>
              </a:rPr>
              <a:t>warna</a:t>
            </a:r>
            <a:r>
              <a:rPr lang="en-US" sz="2400" dirty="0">
                <a:latin typeface="Consolas" panose="020B0609020204030204" pitchFamily="49" charset="0"/>
              </a:rPr>
              <a:t> </a:t>
            </a:r>
            <a:r>
              <a:rPr lang="en-US" sz="2400" dirty="0" err="1">
                <a:latin typeface="Consolas" panose="020B0609020204030204" pitchFamily="49" charset="0"/>
              </a:rPr>
              <a:t>biru</a:t>
            </a:r>
            <a:r>
              <a:rPr lang="en-US" sz="2400" dirty="0">
                <a:latin typeface="Consolas" panose="020B0609020204030204" pitchFamily="49" charset="0"/>
              </a:rPr>
              <a:t> &lt;/h1&gt;</a:t>
            </a:r>
          </a:p>
          <a:p>
            <a:r>
              <a:rPr lang="en-US" sz="2400" dirty="0">
                <a:latin typeface="Consolas" panose="020B0609020204030204" pitchFamily="49" charset="0"/>
              </a:rPr>
              <a:t>      …</a:t>
            </a:r>
          </a:p>
          <a:p>
            <a:r>
              <a:rPr lang="en-US" sz="2400" dirty="0">
                <a:latin typeface="Consolas" panose="020B0609020204030204" pitchFamily="49" charset="0"/>
              </a:rPr>
              <a:t>&lt;/body&gt;</a:t>
            </a:r>
          </a:p>
          <a:p>
            <a:r>
              <a:rPr lang="en-US" sz="2400" dirty="0">
                <a:latin typeface="Consolas" panose="020B0609020204030204" pitchFamily="49" charset="0"/>
              </a:rPr>
              <a:t>&lt;/html&gt;</a:t>
            </a:r>
          </a:p>
        </p:txBody>
      </p:sp>
      <p:sp>
        <p:nvSpPr>
          <p:cNvPr id="8" name="Rectangle 7">
            <a:extLst>
              <a:ext uri="{FF2B5EF4-FFF2-40B4-BE49-F238E27FC236}">
                <a16:creationId xmlns:a16="http://schemas.microsoft.com/office/drawing/2014/main" xmlns="" id="{5F164399-7570-4BAB-98EB-F308DDD9C8B9}"/>
              </a:ext>
            </a:extLst>
          </p:cNvPr>
          <p:cNvSpPr/>
          <p:nvPr/>
        </p:nvSpPr>
        <p:spPr>
          <a:xfrm>
            <a:off x="475854" y="4467388"/>
            <a:ext cx="7162800" cy="523220"/>
          </a:xfrm>
          <a:prstGeom prst="rect">
            <a:avLst/>
          </a:prstGeom>
        </p:spPr>
        <p:txBody>
          <a:bodyPr wrap="square">
            <a:spAutoFit/>
          </a:bodyPr>
          <a:lstStyle/>
          <a:p>
            <a:r>
              <a:rPr lang="en-US" sz="2800" b="1" i="1" dirty="0" err="1">
                <a:latin typeface="+mj-lt"/>
              </a:rPr>
              <a:t>Javascript</a:t>
            </a:r>
            <a:r>
              <a:rPr lang="en-US" sz="2800" b="1" i="1" dirty="0">
                <a:latin typeface="+mj-lt"/>
              </a:rPr>
              <a:t> (</a:t>
            </a:r>
            <a:r>
              <a:rPr lang="en-US" sz="2800" b="1" i="1" dirty="0" err="1">
                <a:latin typeface="+mj-lt"/>
              </a:rPr>
              <a:t>isikan</a:t>
            </a:r>
            <a:r>
              <a:rPr lang="en-US" sz="2800" b="1" i="1" dirty="0">
                <a:latin typeface="+mj-lt"/>
              </a:rPr>
              <a:t> </a:t>
            </a:r>
            <a:r>
              <a:rPr lang="en-US" sz="2800" b="1" i="1" dirty="0" err="1">
                <a:latin typeface="+mj-lt"/>
              </a:rPr>
              <a:t>pada</a:t>
            </a:r>
            <a:r>
              <a:rPr lang="en-US" sz="2800" b="1" i="1" dirty="0">
                <a:latin typeface="+mj-lt"/>
              </a:rPr>
              <a:t> </a:t>
            </a:r>
            <a:r>
              <a:rPr lang="en-US" sz="2800" b="1" i="1" dirty="0" err="1">
                <a:latin typeface="+mj-lt"/>
              </a:rPr>
              <a:t>titik-titik</a:t>
            </a:r>
            <a:r>
              <a:rPr lang="en-US" sz="2800" b="1" i="1" dirty="0">
                <a:latin typeface="+mj-lt"/>
              </a:rPr>
              <a:t> di </a:t>
            </a:r>
            <a:r>
              <a:rPr lang="en-US" sz="2800" b="1" i="1" dirty="0" err="1">
                <a:latin typeface="+mj-lt"/>
              </a:rPr>
              <a:t>atas</a:t>
            </a:r>
            <a:r>
              <a:rPr lang="en-US" sz="2800" b="1" i="1" dirty="0">
                <a:latin typeface="+mj-lt"/>
              </a:rPr>
              <a:t>):</a:t>
            </a:r>
          </a:p>
        </p:txBody>
      </p:sp>
      <p:sp>
        <p:nvSpPr>
          <p:cNvPr id="10" name="Rectangle 9">
            <a:extLst>
              <a:ext uri="{FF2B5EF4-FFF2-40B4-BE49-F238E27FC236}">
                <a16:creationId xmlns:a16="http://schemas.microsoft.com/office/drawing/2014/main" xmlns="" id="{FB1F0DAF-63B0-49B6-9E9B-F2D05FDA302D}"/>
              </a:ext>
            </a:extLst>
          </p:cNvPr>
          <p:cNvSpPr/>
          <p:nvPr/>
        </p:nvSpPr>
        <p:spPr>
          <a:xfrm>
            <a:off x="475854" y="1058436"/>
            <a:ext cx="7162800" cy="523220"/>
          </a:xfrm>
          <a:prstGeom prst="rect">
            <a:avLst/>
          </a:prstGeom>
        </p:spPr>
        <p:txBody>
          <a:bodyPr wrap="square">
            <a:spAutoFit/>
          </a:bodyPr>
          <a:lstStyle/>
          <a:p>
            <a:r>
              <a:rPr lang="en-US" sz="2800" b="1" i="1" dirty="0">
                <a:latin typeface="+mj-lt"/>
              </a:rPr>
              <a:t>HTML </a:t>
            </a:r>
            <a:r>
              <a:rPr lang="en-US" sz="2800" b="1" i="1" dirty="0" err="1">
                <a:latin typeface="+mj-lt"/>
              </a:rPr>
              <a:t>dan</a:t>
            </a:r>
            <a:r>
              <a:rPr lang="en-US" sz="2800" b="1" i="1" dirty="0">
                <a:latin typeface="+mj-lt"/>
              </a:rPr>
              <a:t> CSS:</a:t>
            </a:r>
          </a:p>
        </p:txBody>
      </p:sp>
    </p:spTree>
    <p:extLst>
      <p:ext uri="{BB962C8B-B14F-4D97-AF65-F5344CB8AC3E}">
        <p14:creationId xmlns:p14="http://schemas.microsoft.com/office/powerpoint/2010/main" val="15545133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2" name="Table 1">
            <a:extLst>
              <a:ext uri="{FF2B5EF4-FFF2-40B4-BE49-F238E27FC236}">
                <a16:creationId xmlns:a16="http://schemas.microsoft.com/office/drawing/2014/main" xmlns="" id="{78EA8094-69EA-4775-9413-0F1F680BD45B}"/>
              </a:ext>
            </a:extLst>
          </p:cNvPr>
          <p:cNvGraphicFramePr>
            <a:graphicFrameLocks noGrp="1"/>
          </p:cNvGraphicFramePr>
          <p:nvPr/>
        </p:nvGraphicFramePr>
        <p:xfrm>
          <a:off x="319306" y="1074367"/>
          <a:ext cx="11553387" cy="5588966"/>
        </p:xfrm>
        <a:graphic>
          <a:graphicData uri="http://schemas.openxmlformats.org/drawingml/2006/table">
            <a:tbl>
              <a:tblPr firstRow="1" bandRow="1">
                <a:tableStyleId>{3B4B98B0-60AC-42C2-AFA5-B58CD77FA1E5}</a:tableStyleId>
              </a:tblPr>
              <a:tblGrid>
                <a:gridCol w="1037787">
                  <a:extLst>
                    <a:ext uri="{9D8B030D-6E8A-4147-A177-3AD203B41FA5}">
                      <a16:colId xmlns:a16="http://schemas.microsoft.com/office/drawing/2014/main" xmlns="" val="20000"/>
                    </a:ext>
                  </a:extLst>
                </a:gridCol>
                <a:gridCol w="3531476">
                  <a:extLst>
                    <a:ext uri="{9D8B030D-6E8A-4147-A177-3AD203B41FA5}">
                      <a16:colId xmlns:a16="http://schemas.microsoft.com/office/drawing/2014/main" xmlns="" val="20001"/>
                    </a:ext>
                  </a:extLst>
                </a:gridCol>
                <a:gridCol w="6984124">
                  <a:extLst>
                    <a:ext uri="{9D8B030D-6E8A-4147-A177-3AD203B41FA5}">
                      <a16:colId xmlns:a16="http://schemas.microsoft.com/office/drawing/2014/main" xmlns="" val="20002"/>
                    </a:ext>
                  </a:extLst>
                </a:gridCol>
              </a:tblGrid>
              <a:tr h="712947">
                <a:tc>
                  <a:txBody>
                    <a:bodyPr/>
                    <a:lstStyle/>
                    <a:p>
                      <a:endParaRPr lang="en-US" sz="2400" dirty="0">
                        <a:latin typeface="+mj-lt"/>
                      </a:endParaRPr>
                    </a:p>
                  </a:txBody>
                  <a:tcPr/>
                </a:tc>
                <a:tc>
                  <a:txBody>
                    <a:bodyPr/>
                    <a:lstStyle/>
                    <a:p>
                      <a:pPr algn="ctr"/>
                      <a:r>
                        <a:rPr lang="en-US" sz="2400" dirty="0">
                          <a:latin typeface="+mj-lt"/>
                        </a:rPr>
                        <a:t>How?</a:t>
                      </a:r>
                    </a:p>
                  </a:txBody>
                  <a:tcPr anchor="ctr"/>
                </a:tc>
                <a:tc>
                  <a:txBody>
                    <a:bodyPr/>
                    <a:lstStyle/>
                    <a:p>
                      <a:pPr algn="ctr"/>
                      <a:r>
                        <a:rPr lang="en-US" sz="2400" dirty="0">
                          <a:latin typeface="+mj-lt"/>
                        </a:rPr>
                        <a:t>Examples</a:t>
                      </a:r>
                    </a:p>
                  </a:txBody>
                  <a:tcPr anchor="ctr"/>
                </a:tc>
                <a:extLst>
                  <a:ext uri="{0D108BD9-81ED-4DB2-BD59-A6C34878D82A}">
                    <a16:rowId xmlns:a16="http://schemas.microsoft.com/office/drawing/2014/main" xmlns="" val="10000"/>
                  </a:ext>
                </a:extLst>
              </a:tr>
              <a:tr h="769109">
                <a:tc>
                  <a:txBody>
                    <a:bodyPr/>
                    <a:lstStyle/>
                    <a:p>
                      <a:pPr algn="ctr"/>
                      <a:r>
                        <a:rPr lang="en-US" sz="2400" dirty="0">
                          <a:latin typeface="+mj-lt"/>
                        </a:rPr>
                        <a:t>1</a:t>
                      </a:r>
                    </a:p>
                  </a:txBody>
                  <a:tcPr anchor="ctr"/>
                </a:tc>
                <a:tc>
                  <a:txBody>
                    <a:bodyPr/>
                    <a:lstStyle/>
                    <a:p>
                      <a:pPr algn="ctr"/>
                      <a:r>
                        <a:rPr lang="en-US" sz="2400" dirty="0">
                          <a:latin typeface="+mj-lt"/>
                        </a:rPr>
                        <a:t>External Link</a:t>
                      </a:r>
                      <a:endParaRPr lang="en-US" sz="2400" b="1" i="1" dirty="0">
                        <a:latin typeface="+mj-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mj-lt"/>
                        </a:rPr>
                        <a:t>&lt;script </a:t>
                      </a:r>
                      <a:r>
                        <a:rPr lang="en-US" sz="2400" dirty="0" err="1">
                          <a:latin typeface="+mj-lt"/>
                        </a:rPr>
                        <a:t>src</a:t>
                      </a:r>
                      <a:r>
                        <a:rPr lang="en-US" sz="2400" dirty="0">
                          <a:latin typeface="+mj-lt"/>
                        </a:rPr>
                        <a:t>=“peringatan.js” /&gt;</a:t>
                      </a:r>
                    </a:p>
                  </a:txBody>
                  <a:tcPr anchor="ctr"/>
                </a:tc>
                <a:extLst>
                  <a:ext uri="{0D108BD9-81ED-4DB2-BD59-A6C34878D82A}">
                    <a16:rowId xmlns:a16="http://schemas.microsoft.com/office/drawing/2014/main" xmlns="" val="10001"/>
                  </a:ext>
                </a:extLst>
              </a:tr>
              <a:tr h="1235047">
                <a:tc>
                  <a:txBody>
                    <a:bodyPr/>
                    <a:lstStyle/>
                    <a:p>
                      <a:pPr algn="ctr"/>
                      <a:r>
                        <a:rPr lang="en-US" sz="2400" dirty="0">
                          <a:latin typeface="+mj-lt"/>
                        </a:rPr>
                        <a:t>2</a:t>
                      </a:r>
                    </a:p>
                  </a:txBody>
                  <a:tcPr anchor="ctr"/>
                </a:tc>
                <a:tc>
                  <a:txBody>
                    <a:bodyPr/>
                    <a:lstStyle/>
                    <a:p>
                      <a:pPr algn="ctr"/>
                      <a:r>
                        <a:rPr lang="en-US" sz="2400" dirty="0">
                          <a:latin typeface="+mj-lt"/>
                        </a:rPr>
                        <a:t>Embed in HTML</a:t>
                      </a:r>
                      <a:endParaRPr lang="en-US" sz="2400" b="1" i="1" dirty="0">
                        <a:latin typeface="+mj-lt"/>
                      </a:endParaRPr>
                    </a:p>
                  </a:txBody>
                  <a:tcPr anchor="ctr"/>
                </a:tc>
                <a:tc>
                  <a:txBody>
                    <a:bodyPr/>
                    <a:lstStyle/>
                    <a:p>
                      <a:r>
                        <a:rPr lang="en-US" sz="2400" dirty="0">
                          <a:latin typeface="+mj-lt"/>
                        </a:rPr>
                        <a:t>&lt;script&gt;</a:t>
                      </a:r>
                    </a:p>
                    <a:p>
                      <a:r>
                        <a:rPr lang="en-US" sz="2400" dirty="0">
                          <a:latin typeface="+mj-lt"/>
                        </a:rPr>
                        <a:t>     </a:t>
                      </a:r>
                      <a:r>
                        <a:rPr lang="en-US" sz="2400" dirty="0" err="1">
                          <a:latin typeface="+mj-lt"/>
                        </a:rPr>
                        <a:t>window.alert</a:t>
                      </a:r>
                      <a:r>
                        <a:rPr lang="en-US" sz="2400" dirty="0">
                          <a:latin typeface="+mj-lt"/>
                        </a:rPr>
                        <a:t>(‘</a:t>
                      </a:r>
                      <a:r>
                        <a:rPr lang="en-US" sz="2400" dirty="0" err="1">
                          <a:latin typeface="+mj-lt"/>
                        </a:rPr>
                        <a:t>peringatan</a:t>
                      </a:r>
                      <a:r>
                        <a:rPr lang="en-US" sz="2400" dirty="0">
                          <a:latin typeface="+mj-lt"/>
                        </a:rPr>
                        <a:t>!’);</a:t>
                      </a:r>
                    </a:p>
                    <a:p>
                      <a:r>
                        <a:rPr lang="en-US" sz="2400" dirty="0">
                          <a:latin typeface="+mj-lt"/>
                        </a:rPr>
                        <a:t>&lt;/script&gt;</a:t>
                      </a:r>
                    </a:p>
                  </a:txBody>
                  <a:tcPr anchor="ctr"/>
                </a:tc>
                <a:extLst>
                  <a:ext uri="{0D108BD9-81ED-4DB2-BD59-A6C34878D82A}">
                    <a16:rowId xmlns:a16="http://schemas.microsoft.com/office/drawing/2014/main" xmlns="" val="10002"/>
                  </a:ext>
                </a:extLst>
              </a:tr>
              <a:tr h="1317383">
                <a:tc>
                  <a:txBody>
                    <a:bodyPr/>
                    <a:lstStyle/>
                    <a:p>
                      <a:pPr algn="ctr"/>
                      <a:r>
                        <a:rPr lang="en-US" sz="2400" dirty="0">
                          <a:latin typeface="+mj-lt"/>
                        </a:rPr>
                        <a:t>3</a:t>
                      </a:r>
                    </a:p>
                  </a:txBody>
                  <a:tcPr anchor="ctr"/>
                </a:tc>
                <a:tc>
                  <a:txBody>
                    <a:bodyPr/>
                    <a:lstStyle/>
                    <a:p>
                      <a:pPr algn="ctr" rtl="0"/>
                      <a:r>
                        <a:rPr lang="en-US" sz="2400" b="0" dirty="0">
                          <a:latin typeface="+mj-lt"/>
                        </a:rPr>
                        <a:t>Inline html tag</a:t>
                      </a:r>
                      <a:endParaRPr lang="en-US" sz="2400" b="0" i="0" dirty="0">
                        <a:latin typeface="+mj-lt"/>
                      </a:endParaRPr>
                    </a:p>
                  </a:txBody>
                  <a:tcPr anchor="ctr"/>
                </a:tc>
                <a:tc>
                  <a:txBody>
                    <a:bodyPr/>
                    <a:lstStyle/>
                    <a:p>
                      <a:r>
                        <a:rPr lang="en-US" sz="2400" dirty="0">
                          <a:latin typeface="+mj-lt"/>
                        </a:rPr>
                        <a:t>&lt;button type="button"</a:t>
                      </a:r>
                    </a:p>
                    <a:p>
                      <a:r>
                        <a:rPr lang="en-US" sz="2400" dirty="0" err="1">
                          <a:latin typeface="+mj-lt"/>
                        </a:rPr>
                        <a:t>onclick</a:t>
                      </a:r>
                      <a:r>
                        <a:rPr lang="en-US" sz="2400" dirty="0">
                          <a:latin typeface="+mj-lt"/>
                        </a:rPr>
                        <a:t>="</a:t>
                      </a:r>
                      <a:r>
                        <a:rPr lang="en-US" sz="2400" dirty="0" err="1">
                          <a:latin typeface="+mj-lt"/>
                        </a:rPr>
                        <a:t>document.getElementById</a:t>
                      </a:r>
                      <a:r>
                        <a:rPr lang="en-US" sz="2400" dirty="0">
                          <a:latin typeface="+mj-lt"/>
                        </a:rPr>
                        <a:t>('demo').</a:t>
                      </a:r>
                      <a:r>
                        <a:rPr lang="en-US" sz="2400" dirty="0" err="1">
                          <a:latin typeface="+mj-lt"/>
                        </a:rPr>
                        <a:t>innerHTML</a:t>
                      </a:r>
                      <a:r>
                        <a:rPr lang="en-US" sz="2400" dirty="0">
                          <a:latin typeface="+mj-lt"/>
                        </a:rPr>
                        <a:t> = Date()"&gt;</a:t>
                      </a:r>
                    </a:p>
                    <a:p>
                      <a:r>
                        <a:rPr lang="en-US" sz="2400" dirty="0">
                          <a:latin typeface="+mj-lt"/>
                        </a:rPr>
                        <a:t>Click me to display Date and Time.&lt;/button&gt;</a:t>
                      </a:r>
                    </a:p>
                  </a:txBody>
                  <a:tcPr anchor="ctr"/>
                </a:tc>
                <a:extLst>
                  <a:ext uri="{0D108BD9-81ED-4DB2-BD59-A6C34878D82A}">
                    <a16:rowId xmlns:a16="http://schemas.microsoft.com/office/drawing/2014/main" xmlns="" val="10003"/>
                  </a:ext>
                </a:extLst>
              </a:tr>
              <a:tr h="1317383">
                <a:tc>
                  <a:txBody>
                    <a:bodyPr/>
                    <a:lstStyle/>
                    <a:p>
                      <a:pPr algn="ctr"/>
                      <a:r>
                        <a:rPr lang="en-US" sz="2400" dirty="0">
                          <a:latin typeface="+mj-lt"/>
                        </a:rPr>
                        <a:t>4</a:t>
                      </a:r>
                    </a:p>
                  </a:txBody>
                  <a:tcPr anchor="ctr"/>
                </a:tc>
                <a:tc>
                  <a:txBody>
                    <a:bodyPr/>
                    <a:lstStyle/>
                    <a:p>
                      <a:pPr algn="ctr" rtl="0"/>
                      <a:r>
                        <a:rPr lang="en-US" sz="2400" b="0" dirty="0">
                          <a:latin typeface="+mj-lt"/>
                        </a:rPr>
                        <a:t>Import from</a:t>
                      </a:r>
                      <a:r>
                        <a:rPr lang="en-US" sz="2400" b="0" baseline="0" dirty="0">
                          <a:latin typeface="+mj-lt"/>
                        </a:rPr>
                        <a:t> other JS</a:t>
                      </a:r>
                      <a:endParaRPr lang="en-US" sz="2400" b="0" i="0" dirty="0">
                        <a:latin typeface="+mj-lt"/>
                      </a:endParaRPr>
                    </a:p>
                  </a:txBody>
                  <a:tcPr anchor="ctr"/>
                </a:tc>
                <a:tc>
                  <a:txBody>
                    <a:bodyPr/>
                    <a:lstStyle/>
                    <a:p>
                      <a:r>
                        <a:rPr lang="en-US" sz="2400" kern="1200" dirty="0">
                          <a:solidFill>
                            <a:schemeClr val="dk1"/>
                          </a:solidFill>
                          <a:effectLst/>
                          <a:latin typeface="+mj-lt"/>
                        </a:rPr>
                        <a:t>$.</a:t>
                      </a:r>
                      <a:r>
                        <a:rPr lang="en-US" sz="2400" kern="1200" dirty="0" err="1">
                          <a:solidFill>
                            <a:schemeClr val="dk1"/>
                          </a:solidFill>
                          <a:effectLst/>
                          <a:latin typeface="+mj-lt"/>
                        </a:rPr>
                        <a:t>getScript</a:t>
                      </a:r>
                      <a:r>
                        <a:rPr lang="en-US" sz="2400" kern="1200" dirty="0">
                          <a:solidFill>
                            <a:schemeClr val="dk1"/>
                          </a:solidFill>
                          <a:effectLst/>
                          <a:latin typeface="+mj-lt"/>
                        </a:rPr>
                        <a:t>("myscript.js", function(){ alert("Script loaded and executed."); </a:t>
                      </a:r>
                    </a:p>
                    <a:p>
                      <a:r>
                        <a:rPr lang="en-US" sz="2400" kern="1200" dirty="0">
                          <a:solidFill>
                            <a:schemeClr val="dk1"/>
                          </a:solidFill>
                          <a:effectLst/>
                          <a:latin typeface="+mj-lt"/>
                        </a:rPr>
                        <a:t>});</a:t>
                      </a:r>
                      <a:endParaRPr lang="en-US" sz="2400" dirty="0">
                        <a:latin typeface="+mj-lt"/>
                      </a:endParaRPr>
                    </a:p>
                  </a:txBody>
                  <a:tcPr anchor="ctr"/>
                </a:tc>
                <a:extLst>
                  <a:ext uri="{0D108BD9-81ED-4DB2-BD59-A6C34878D82A}">
                    <a16:rowId xmlns:a16="http://schemas.microsoft.com/office/drawing/2014/main" xmlns="" val="10004"/>
                  </a:ext>
                </a:extLst>
              </a:tr>
            </a:tbl>
          </a:graphicData>
        </a:graphic>
      </p:graphicFrame>
      <p:sp>
        <p:nvSpPr>
          <p:cNvPr id="3" name="TextBox 2">
            <a:extLst>
              <a:ext uri="{FF2B5EF4-FFF2-40B4-BE49-F238E27FC236}">
                <a16:creationId xmlns:a16="http://schemas.microsoft.com/office/drawing/2014/main" xmlns="" id="{F9DE5B11-6CDC-4CCB-858C-374E2EC11197}"/>
              </a:ext>
            </a:extLst>
          </p:cNvPr>
          <p:cNvSpPr txBox="1"/>
          <p:nvPr/>
        </p:nvSpPr>
        <p:spPr>
          <a:xfrm>
            <a:off x="5403744" y="446812"/>
            <a:ext cx="6555718" cy="461665"/>
          </a:xfrm>
          <a:prstGeom prst="rect">
            <a:avLst/>
          </a:prstGeom>
          <a:noFill/>
        </p:spPr>
        <p:txBody>
          <a:bodyPr wrap="square">
            <a:spAutoFit/>
          </a:bodyPr>
          <a:lstStyle/>
          <a:p>
            <a:pPr algn="ctr"/>
            <a:r>
              <a:rPr lang="en-US" sz="2400" dirty="0" err="1">
                <a:effectLst/>
                <a:latin typeface="+mj-lt"/>
              </a:rPr>
              <a:t>Bagaimana</a:t>
            </a:r>
            <a:r>
              <a:rPr lang="en-US" sz="2400" dirty="0">
                <a:effectLst/>
                <a:latin typeface="+mj-lt"/>
              </a:rPr>
              <a:t> JS </a:t>
            </a:r>
            <a:r>
              <a:rPr lang="en-US" sz="2400" dirty="0" err="1">
                <a:effectLst/>
                <a:latin typeface="+mj-lt"/>
              </a:rPr>
              <a:t>dipanggil</a:t>
            </a:r>
            <a:r>
              <a:rPr lang="en-US" sz="2400" dirty="0">
                <a:latin typeface="+mj-lt"/>
              </a:rPr>
              <a:t> pada HTML?</a:t>
            </a:r>
            <a:endParaRPr lang="en-US" sz="2400" i="1" dirty="0">
              <a:solidFill>
                <a:srgbClr val="0070C0"/>
              </a:solidFill>
              <a:latin typeface="+mj-lt"/>
            </a:endParaRPr>
          </a:p>
        </p:txBody>
      </p:sp>
    </p:spTree>
    <p:extLst>
      <p:ext uri="{BB962C8B-B14F-4D97-AF65-F5344CB8AC3E}">
        <p14:creationId xmlns:p14="http://schemas.microsoft.com/office/powerpoint/2010/main" val="28161058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xmlns="" id="{AB274DAC-0A92-480A-829B-3A4959A7FD84}"/>
              </a:ext>
            </a:extLst>
          </p:cNvPr>
          <p:cNvSpPr/>
          <p:nvPr/>
        </p:nvSpPr>
        <p:spPr>
          <a:xfrm>
            <a:off x="900029" y="1407744"/>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Numbers and Strings</a:t>
            </a:r>
          </a:p>
        </p:txBody>
      </p:sp>
      <p:sp>
        <p:nvSpPr>
          <p:cNvPr id="10" name="Rectangle 9">
            <a:extLst>
              <a:ext uri="{FF2B5EF4-FFF2-40B4-BE49-F238E27FC236}">
                <a16:creationId xmlns:a16="http://schemas.microsoft.com/office/drawing/2014/main" xmlns="" id="{D5181E89-8D33-4F9C-83D3-6DB06D062EE2}"/>
              </a:ext>
            </a:extLst>
          </p:cNvPr>
          <p:cNvSpPr/>
          <p:nvPr/>
        </p:nvSpPr>
        <p:spPr>
          <a:xfrm>
            <a:off x="1071479" y="1915991"/>
            <a:ext cx="842963" cy="923330"/>
          </a:xfrm>
          <a:prstGeom prst="rect">
            <a:avLst/>
          </a:prstGeom>
        </p:spPr>
        <p:txBody>
          <a:bodyPr wrap="square">
            <a:spAutoFit/>
          </a:bodyPr>
          <a:lstStyle/>
          <a:p>
            <a:r>
              <a:rPr lang="en-US" dirty="0">
                <a:solidFill>
                  <a:srgbClr val="0000CD"/>
                </a:solidFill>
                <a:latin typeface="Consolas" panose="020B0609020204030204" pitchFamily="49" charset="0"/>
              </a:rPr>
              <a:t>10.50</a:t>
            </a:r>
            <a:r>
              <a:rPr lang="en-US" dirty="0"/>
              <a:t/>
            </a:r>
            <a:br>
              <a:rPr lang="en-US" dirty="0"/>
            </a:br>
            <a:r>
              <a:rPr lang="en-US" dirty="0"/>
              <a:t/>
            </a:r>
            <a:br>
              <a:rPr lang="en-US" dirty="0"/>
            </a:br>
            <a:r>
              <a:rPr lang="en-US" dirty="0">
                <a:solidFill>
                  <a:srgbClr val="0000CD"/>
                </a:solidFill>
                <a:latin typeface="Consolas" panose="020B0609020204030204" pitchFamily="49" charset="0"/>
              </a:rPr>
              <a:t>1001</a:t>
            </a:r>
            <a:endParaRPr lang="en-US" dirty="0"/>
          </a:p>
        </p:txBody>
      </p:sp>
      <p:sp>
        <p:nvSpPr>
          <p:cNvPr id="12" name="Rectangle 11">
            <a:extLst>
              <a:ext uri="{FF2B5EF4-FFF2-40B4-BE49-F238E27FC236}">
                <a16:creationId xmlns:a16="http://schemas.microsoft.com/office/drawing/2014/main" xmlns="" id="{404F5EEF-F219-4068-A33B-6DE94DE5D7F0}"/>
              </a:ext>
            </a:extLst>
          </p:cNvPr>
          <p:cNvSpPr/>
          <p:nvPr/>
        </p:nvSpPr>
        <p:spPr>
          <a:xfrm>
            <a:off x="2043029" y="1903802"/>
            <a:ext cx="1500187" cy="923330"/>
          </a:xfrm>
          <a:prstGeom prst="rect">
            <a:avLst/>
          </a:prstGeom>
        </p:spPr>
        <p:txBody>
          <a:bodyPr wrap="square">
            <a:spAutoFit/>
          </a:bodyPr>
          <a:lstStyle/>
          <a:p>
            <a:r>
              <a:rPr lang="en-US" dirty="0">
                <a:solidFill>
                  <a:srgbClr val="0000CD"/>
                </a:solidFill>
                <a:latin typeface="Consolas" panose="020B0609020204030204" pitchFamily="49" charset="0"/>
              </a:rPr>
              <a:t>"John Doe"</a:t>
            </a:r>
            <a:r>
              <a:rPr lang="en-US" dirty="0"/>
              <a:t/>
            </a:r>
            <a:br>
              <a:rPr lang="en-US" dirty="0"/>
            </a:br>
            <a:r>
              <a:rPr lang="en-US" dirty="0"/>
              <a:t/>
            </a:r>
            <a:br>
              <a:rPr lang="en-US" dirty="0"/>
            </a:br>
            <a:r>
              <a:rPr lang="en-US" dirty="0">
                <a:solidFill>
                  <a:srgbClr val="0000CD"/>
                </a:solidFill>
                <a:latin typeface="Consolas" panose="020B0609020204030204" pitchFamily="49" charset="0"/>
              </a:rPr>
              <a:t>'John Doe'</a:t>
            </a:r>
            <a:endParaRPr lang="en-US" dirty="0"/>
          </a:p>
        </p:txBody>
      </p:sp>
      <p:sp>
        <p:nvSpPr>
          <p:cNvPr id="14" name="Rectangle 13">
            <a:extLst>
              <a:ext uri="{FF2B5EF4-FFF2-40B4-BE49-F238E27FC236}">
                <a16:creationId xmlns:a16="http://schemas.microsoft.com/office/drawing/2014/main" xmlns="" id="{4C494C14-5599-4145-9F2C-E924DD7DAF6F}"/>
              </a:ext>
            </a:extLst>
          </p:cNvPr>
          <p:cNvSpPr/>
          <p:nvPr/>
        </p:nvSpPr>
        <p:spPr>
          <a:xfrm>
            <a:off x="5019603" y="1766927"/>
            <a:ext cx="1357312" cy="923330"/>
          </a:xfrm>
          <a:prstGeom prst="rect">
            <a:avLst/>
          </a:prstGeom>
        </p:spPr>
        <p:txBody>
          <a:bodyPr wrap="square">
            <a:spAutoFit/>
          </a:bodyPr>
          <a:lstStyle/>
          <a:p>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r>
              <a:rPr lang="en-US" dirty="0"/>
              <a:t/>
            </a:r>
            <a:br>
              <a:rPr lang="en-US" dirty="0"/>
            </a:br>
            <a:r>
              <a:rPr lang="en-US" dirty="0"/>
              <a:t/>
            </a:r>
            <a:br>
              <a:rPr lang="en-US" dirty="0"/>
            </a:b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16" name="Rectangle 15">
            <a:extLst>
              <a:ext uri="{FF2B5EF4-FFF2-40B4-BE49-F238E27FC236}">
                <a16:creationId xmlns:a16="http://schemas.microsoft.com/office/drawing/2014/main" xmlns="" id="{C768A32B-8019-4D36-AFF4-926A770ED86E}"/>
              </a:ext>
            </a:extLst>
          </p:cNvPr>
          <p:cNvSpPr/>
          <p:nvPr/>
        </p:nvSpPr>
        <p:spPr>
          <a:xfrm>
            <a:off x="4844978" y="1270869"/>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Expressions</a:t>
            </a:r>
          </a:p>
        </p:txBody>
      </p:sp>
      <p:sp>
        <p:nvSpPr>
          <p:cNvPr id="18" name="Rectangle 17">
            <a:extLst>
              <a:ext uri="{FF2B5EF4-FFF2-40B4-BE49-F238E27FC236}">
                <a16:creationId xmlns:a16="http://schemas.microsoft.com/office/drawing/2014/main" xmlns="" id="{1C343A77-27B6-4C9E-AC26-1C299C79F944}"/>
              </a:ext>
            </a:extLst>
          </p:cNvPr>
          <p:cNvSpPr/>
          <p:nvPr/>
        </p:nvSpPr>
        <p:spPr>
          <a:xfrm>
            <a:off x="1119105" y="3612850"/>
            <a:ext cx="1185862"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a:t>
            </a:r>
            <a:r>
              <a:rPr lang="en-US" dirty="0"/>
              <a:t/>
            </a:r>
            <a:br>
              <a:rPr lang="en-US" dirty="0"/>
            </a:br>
            <a:r>
              <a:rPr lang="en-US" dirty="0"/>
              <a:t/>
            </a:r>
            <a:br>
              <a:rPr lang="en-US" dirty="0"/>
            </a:br>
            <a:r>
              <a:rPr lang="en-US" dirty="0">
                <a:solidFill>
                  <a:srgbClr val="000000"/>
                </a:solidFill>
                <a:latin typeface="Consolas" panose="020B0609020204030204" pitchFamily="49" charset="0"/>
              </a:rPr>
              <a:t>x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xmlns="" id="{7EF7330B-254F-4DC3-A4EA-F49FD51361F5}"/>
              </a:ext>
            </a:extLst>
          </p:cNvPr>
          <p:cNvSpPr/>
          <p:nvPr/>
        </p:nvSpPr>
        <p:spPr>
          <a:xfrm>
            <a:off x="900029" y="327947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Defining variables</a:t>
            </a:r>
          </a:p>
        </p:txBody>
      </p:sp>
      <p:sp>
        <p:nvSpPr>
          <p:cNvPr id="22" name="Rectangle 21">
            <a:extLst>
              <a:ext uri="{FF2B5EF4-FFF2-40B4-BE49-F238E27FC236}">
                <a16:creationId xmlns:a16="http://schemas.microsoft.com/office/drawing/2014/main" xmlns="" id="{8CAC99B4-EE1F-4F22-9AA8-D1DB22DC6D2C}"/>
              </a:ext>
            </a:extLst>
          </p:cNvPr>
          <p:cNvSpPr/>
          <p:nvPr/>
        </p:nvSpPr>
        <p:spPr>
          <a:xfrm>
            <a:off x="8648786" y="1721743"/>
            <a:ext cx="1614488"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a:t>
            </a:r>
            <a:r>
              <a:rPr lang="en-US" dirty="0"/>
              <a:t/>
            </a:r>
            <a:br>
              <a:rPr lang="en-US" dirty="0"/>
            </a:br>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y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p>
          <a:p>
            <a:endParaRPr lang="en-US" dirty="0"/>
          </a:p>
        </p:txBody>
      </p:sp>
      <p:sp>
        <p:nvSpPr>
          <p:cNvPr id="24" name="Rectangle 23">
            <a:extLst>
              <a:ext uri="{FF2B5EF4-FFF2-40B4-BE49-F238E27FC236}">
                <a16:creationId xmlns:a16="http://schemas.microsoft.com/office/drawing/2014/main" xmlns="" id="{1E76A4F1-BA4B-4705-987B-385C0F4B0EA2}"/>
              </a:ext>
            </a:extLst>
          </p:cNvPr>
          <p:cNvSpPr/>
          <p:nvPr/>
        </p:nvSpPr>
        <p:spPr>
          <a:xfrm>
            <a:off x="8648786" y="1208244"/>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Operators</a:t>
            </a:r>
          </a:p>
        </p:txBody>
      </p:sp>
      <p:sp>
        <p:nvSpPr>
          <p:cNvPr id="26" name="Rectangle 25">
            <a:extLst>
              <a:ext uri="{FF2B5EF4-FFF2-40B4-BE49-F238E27FC236}">
                <a16:creationId xmlns:a16="http://schemas.microsoft.com/office/drawing/2014/main" xmlns="" id="{24A22B19-091D-4279-9424-56390EBB4962}"/>
              </a:ext>
            </a:extLst>
          </p:cNvPr>
          <p:cNvSpPr/>
          <p:nvPr/>
        </p:nvSpPr>
        <p:spPr>
          <a:xfrm>
            <a:off x="8648786" y="2497293"/>
            <a:ext cx="1704313" cy="369332"/>
          </a:xfrm>
          <a:prstGeom prst="rect">
            <a:avLst/>
          </a:prstGeom>
        </p:spPr>
        <p:txBody>
          <a:bodyPr wrap="none">
            <a:spAutoFit/>
          </a:bodyPr>
          <a:lstStyle/>
          <a:p>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28" name="Rectangle 27">
            <a:extLst>
              <a:ext uri="{FF2B5EF4-FFF2-40B4-BE49-F238E27FC236}">
                <a16:creationId xmlns:a16="http://schemas.microsoft.com/office/drawing/2014/main" xmlns="" id="{6844301A-36E5-4BEA-A82E-9AE4FD8310EE}"/>
              </a:ext>
            </a:extLst>
          </p:cNvPr>
          <p:cNvSpPr/>
          <p:nvPr/>
        </p:nvSpPr>
        <p:spPr>
          <a:xfrm>
            <a:off x="6362786" y="3977475"/>
            <a:ext cx="4572000" cy="1200329"/>
          </a:xfrm>
          <a:prstGeom prst="rect">
            <a:avLst/>
          </a:prstGeom>
        </p:spPr>
        <p:txBody>
          <a:bodyPr>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 will be executed</a:t>
            </a:r>
            <a:br>
              <a:rPr lang="en-US" dirty="0">
                <a:solidFill>
                  <a:srgbClr val="008000"/>
                </a:solidFill>
                <a:latin typeface="Consolas" panose="020B0609020204030204" pitchFamily="49" charset="0"/>
              </a:rPr>
            </a:br>
            <a:r>
              <a:rPr lang="en-US" dirty="0"/>
              <a:t/>
            </a:r>
            <a:br>
              <a:rPr lang="en-US" dirty="0"/>
            </a:b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var</a:t>
            </a:r>
            <a:r>
              <a:rPr lang="en-US" dirty="0">
                <a:solidFill>
                  <a:srgbClr val="008000"/>
                </a:solidFill>
                <a:latin typeface="Consolas" panose="020B0609020204030204" pitchFamily="49" charset="0"/>
              </a:rPr>
              <a:t> x = 6;   I will NOT be executed</a:t>
            </a:r>
            <a:endParaRPr lang="en-US" dirty="0"/>
          </a:p>
        </p:txBody>
      </p:sp>
      <p:sp>
        <p:nvSpPr>
          <p:cNvPr id="30" name="Rectangle 29">
            <a:extLst>
              <a:ext uri="{FF2B5EF4-FFF2-40B4-BE49-F238E27FC236}">
                <a16:creationId xmlns:a16="http://schemas.microsoft.com/office/drawing/2014/main" xmlns="" id="{C178F50E-DDFD-49F5-9971-6CF439F56FC4}"/>
              </a:ext>
            </a:extLst>
          </p:cNvPr>
          <p:cNvSpPr/>
          <p:nvPr/>
        </p:nvSpPr>
        <p:spPr>
          <a:xfrm>
            <a:off x="6362786" y="340089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Comments</a:t>
            </a:r>
          </a:p>
        </p:txBody>
      </p:sp>
      <p:sp>
        <p:nvSpPr>
          <p:cNvPr id="32" name="Rectangle 31">
            <a:extLst>
              <a:ext uri="{FF2B5EF4-FFF2-40B4-BE49-F238E27FC236}">
                <a16:creationId xmlns:a16="http://schemas.microsoft.com/office/drawing/2014/main" xmlns="" id="{C416DE58-D5E5-469B-920D-2B08EC5276BD}"/>
              </a:ext>
            </a:extLst>
          </p:cNvPr>
          <p:cNvSpPr/>
          <p:nvPr/>
        </p:nvSpPr>
        <p:spPr>
          <a:xfrm>
            <a:off x="1534099" y="5530911"/>
            <a:ext cx="4572000" cy="646331"/>
          </a:xfrm>
          <a:prstGeom prst="rect">
            <a:avLst/>
          </a:prstGeom>
        </p:spPr>
        <p:txBody>
          <a:bodyPr>
            <a:spAutoFit/>
          </a:bodyPr>
          <a:lstStyle/>
          <a:p>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"Doe"</a:t>
            </a:r>
            <a:r>
              <a:rPr lang="en-US" dirty="0">
                <a:solidFill>
                  <a:srgbClr val="000000"/>
                </a:solidFill>
                <a:latin typeface="Consolas" panose="020B0609020204030204" pitchFamily="49" charset="0"/>
              </a:rPr>
              <a:t>;</a:t>
            </a:r>
            <a:r>
              <a:rPr lang="en-US" dirty="0"/>
              <a:t/>
            </a:r>
            <a:br>
              <a:rPr lang="en-US" dirty="0"/>
            </a:b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"Peterson"</a:t>
            </a:r>
            <a:r>
              <a:rPr lang="en-US" dirty="0">
                <a:solidFill>
                  <a:srgbClr val="000000"/>
                </a:solidFill>
                <a:latin typeface="Consolas" panose="020B0609020204030204" pitchFamily="49" charset="0"/>
              </a:rPr>
              <a:t>;</a:t>
            </a:r>
            <a:endParaRPr lang="en-US" dirty="0"/>
          </a:p>
        </p:txBody>
      </p:sp>
      <p:sp>
        <p:nvSpPr>
          <p:cNvPr id="34" name="Rectangle 33">
            <a:extLst>
              <a:ext uri="{FF2B5EF4-FFF2-40B4-BE49-F238E27FC236}">
                <a16:creationId xmlns:a16="http://schemas.microsoft.com/office/drawing/2014/main" xmlns="" id="{C1BA60FA-9083-4BA3-A291-D2E8F018DF86}"/>
              </a:ext>
            </a:extLst>
          </p:cNvPr>
          <p:cNvSpPr/>
          <p:nvPr/>
        </p:nvSpPr>
        <p:spPr>
          <a:xfrm>
            <a:off x="1208534" y="52141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Case Sensitive</a:t>
            </a:r>
          </a:p>
        </p:txBody>
      </p:sp>
      <p:sp>
        <p:nvSpPr>
          <p:cNvPr id="36" name="Rectangle 35">
            <a:extLst>
              <a:ext uri="{FF2B5EF4-FFF2-40B4-BE49-F238E27FC236}">
                <a16:creationId xmlns:a16="http://schemas.microsoft.com/office/drawing/2014/main" xmlns="" id="{D310819F-8E85-4E2D-AD73-3CFDBFDC3B41}"/>
              </a:ext>
            </a:extLst>
          </p:cNvPr>
          <p:cNvSpPr/>
          <p:nvPr/>
        </p:nvSpPr>
        <p:spPr>
          <a:xfrm>
            <a:off x="6362786" y="5214125"/>
            <a:ext cx="4572000" cy="1200329"/>
          </a:xfrm>
          <a:prstGeom prst="rect">
            <a:avLst/>
          </a:prstGeom>
        </p:spPr>
        <p:txBody>
          <a:bodyPr>
            <a:spAutoFit/>
          </a:bodyPr>
          <a:lstStyle/>
          <a:p>
            <a:r>
              <a:rPr lang="en-US" dirty="0">
                <a:solidFill>
                  <a:srgbClr val="008000"/>
                </a:solidFill>
                <a:latin typeface="Consolas" panose="020B0609020204030204" pitchFamily="49" charset="0"/>
              </a:rPr>
              <a:t>/*</a:t>
            </a:r>
            <a:r>
              <a:rPr lang="en-US" dirty="0"/>
              <a:t/>
            </a:r>
            <a:br>
              <a:rPr lang="en-US" dirty="0"/>
            </a:br>
            <a:r>
              <a:rPr lang="en-US" dirty="0">
                <a:solidFill>
                  <a:srgbClr val="008000"/>
                </a:solidFill>
                <a:latin typeface="Consolas" panose="020B0609020204030204" pitchFamily="49" charset="0"/>
              </a:rPr>
              <a:t>This is</a:t>
            </a:r>
          </a:p>
          <a:p>
            <a:r>
              <a:rPr lang="en-US" dirty="0">
                <a:solidFill>
                  <a:srgbClr val="008000"/>
                </a:solidFill>
                <a:latin typeface="Consolas" panose="020B0609020204030204" pitchFamily="49" charset="0"/>
              </a:rPr>
              <a:t>Multiline comment</a:t>
            </a:r>
            <a:r>
              <a:rPr lang="en-US" dirty="0"/>
              <a:t/>
            </a:r>
            <a:br>
              <a:rPr lang="en-US" dirty="0"/>
            </a:br>
            <a:r>
              <a:rPr lang="en-US" dirty="0">
                <a:solidFill>
                  <a:srgbClr val="008000"/>
                </a:solidFill>
                <a:latin typeface="Consolas" panose="020B0609020204030204" pitchFamily="49" charset="0"/>
              </a:rPr>
              <a:t>*/</a:t>
            </a:r>
            <a:endParaRPr lang="en-US" dirty="0"/>
          </a:p>
        </p:txBody>
      </p:sp>
    </p:spTree>
    <p:extLst>
      <p:ext uri="{BB962C8B-B14F-4D97-AF65-F5344CB8AC3E}">
        <p14:creationId xmlns:p14="http://schemas.microsoft.com/office/powerpoint/2010/main" val="14765381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xmlns="" id="{63EABDA3-FB01-49BB-A185-D8EF141DD523}"/>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xmlns="" id="{7D236C7C-EF53-410F-8DC7-12C8850205A7}"/>
              </a:ext>
            </a:extLst>
          </p:cNvPr>
          <p:cNvSpPr/>
          <p:nvPr/>
        </p:nvSpPr>
        <p:spPr>
          <a:xfrm>
            <a:off x="457200" y="1236077"/>
            <a:ext cx="2862263" cy="338554"/>
          </a:xfrm>
          <a:prstGeom prst="rect">
            <a:avLst/>
          </a:prstGeom>
        </p:spPr>
        <p:txBody>
          <a:bodyPr wrap="square">
            <a:spAutoFit/>
          </a:bodyPr>
          <a:lstStyle/>
          <a:p>
            <a:r>
              <a:rPr lang="en-US" sz="1600" b="1" dirty="0" err="1">
                <a:solidFill>
                  <a:srgbClr val="FF0000"/>
                </a:solidFill>
                <a:latin typeface="Verdana" panose="020B0604030504040204" pitchFamily="34" charset="0"/>
              </a:rPr>
              <a:t>Datatype</a:t>
            </a:r>
            <a:endParaRPr lang="en-US" sz="1600" b="1" dirty="0">
              <a:solidFill>
                <a:srgbClr val="FF0000"/>
              </a:solidFill>
              <a:latin typeface="Verdana" panose="020B0604030504040204" pitchFamily="34" charset="0"/>
            </a:endParaRPr>
          </a:p>
        </p:txBody>
      </p:sp>
      <p:sp>
        <p:nvSpPr>
          <p:cNvPr id="5" name="Rectangle 4">
            <a:extLst>
              <a:ext uri="{FF2B5EF4-FFF2-40B4-BE49-F238E27FC236}">
                <a16:creationId xmlns:a16="http://schemas.microsoft.com/office/drawing/2014/main" xmlns="" id="{A6601930-8F11-441B-A597-AE98C52E5B73}"/>
              </a:ext>
            </a:extLst>
          </p:cNvPr>
          <p:cNvSpPr/>
          <p:nvPr/>
        </p:nvSpPr>
        <p:spPr>
          <a:xfrm>
            <a:off x="819147" y="1778519"/>
            <a:ext cx="10401302" cy="1323439"/>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length = </a:t>
            </a:r>
            <a:r>
              <a:rPr lang="en-US" sz="2000" dirty="0">
                <a:solidFill>
                  <a:srgbClr val="0000CD"/>
                </a:solidFill>
                <a:latin typeface="Consolas" panose="020B0609020204030204" pitchFamily="49" charset="0"/>
              </a:rPr>
              <a:t>16</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Number</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"Johnson"</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String</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cars = [</a:t>
            </a:r>
            <a:r>
              <a:rPr lang="en-US" sz="2000" dirty="0">
                <a:solidFill>
                  <a:srgbClr val="0000CD"/>
                </a:solidFill>
                <a:latin typeface="Consolas" panose="020B0609020204030204" pitchFamily="49" charset="0"/>
              </a:rPr>
              <a:t>"Saab"</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"Volvo"</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"BMW"</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Array</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"John"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"Doe"</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Object</a:t>
            </a:r>
            <a:endParaRPr lang="en-US" sz="2000" dirty="0"/>
          </a:p>
        </p:txBody>
      </p:sp>
      <p:sp>
        <p:nvSpPr>
          <p:cNvPr id="7" name="Rectangle 6">
            <a:extLst>
              <a:ext uri="{FF2B5EF4-FFF2-40B4-BE49-F238E27FC236}">
                <a16:creationId xmlns:a16="http://schemas.microsoft.com/office/drawing/2014/main" xmlns="" id="{BBA7993E-12D3-49C7-A981-724A697FA615}"/>
              </a:ext>
            </a:extLst>
          </p:cNvPr>
          <p:cNvSpPr/>
          <p:nvPr/>
        </p:nvSpPr>
        <p:spPr>
          <a:xfrm>
            <a:off x="924912" y="4561943"/>
            <a:ext cx="5257800" cy="1631216"/>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4</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3</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a:r>
            <a:br>
              <a:rPr lang="en-US" sz="2000" dirty="0">
                <a:solidFill>
                  <a:srgbClr val="008000"/>
                </a:solidFill>
                <a:latin typeface="Consolas" panose="020B0609020204030204" pitchFamily="49" charset="0"/>
              </a:rPr>
            </a:br>
            <a:r>
              <a:rPr lang="en-US" sz="2000" dirty="0"/>
              <a:t/>
            </a:r>
            <a:br>
              <a:rPr lang="en-US" sz="2000" dirty="0"/>
            </a:br>
            <a:r>
              <a:rPr lang="en-US" sz="2000" dirty="0">
                <a:solidFill>
                  <a:srgbClr val="A52A2A"/>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 b) {</a:t>
            </a:r>
            <a:r>
              <a:rPr lang="en-US" sz="2000" dirty="0"/>
              <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return</a:t>
            </a:r>
            <a:r>
              <a:rPr lang="en-US" sz="2000" dirty="0">
                <a:solidFill>
                  <a:srgbClr val="000000"/>
                </a:solidFill>
                <a:latin typeface="Consolas" panose="020B0609020204030204" pitchFamily="49" charset="0"/>
              </a:rPr>
              <a:t> a * b;                </a:t>
            </a:r>
          </a:p>
          <a:p>
            <a:r>
              <a:rPr lang="en-US" sz="2000" dirty="0">
                <a:solidFill>
                  <a:srgbClr val="000000"/>
                </a:solidFill>
                <a:latin typeface="Consolas" panose="020B0609020204030204" pitchFamily="49" charset="0"/>
              </a:rPr>
              <a:t>}</a:t>
            </a:r>
            <a:endParaRPr lang="en-US" sz="2000" dirty="0"/>
          </a:p>
        </p:txBody>
      </p:sp>
      <p:sp>
        <p:nvSpPr>
          <p:cNvPr id="8" name="Rectangle 7">
            <a:extLst>
              <a:ext uri="{FF2B5EF4-FFF2-40B4-BE49-F238E27FC236}">
                <a16:creationId xmlns:a16="http://schemas.microsoft.com/office/drawing/2014/main" xmlns="" id="{F7FBA742-B6FA-47BA-85F4-A4988EE73485}"/>
              </a:ext>
            </a:extLst>
          </p:cNvPr>
          <p:cNvSpPr/>
          <p:nvPr/>
        </p:nvSpPr>
        <p:spPr>
          <a:xfrm>
            <a:off x="457200" y="40772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Function</a:t>
            </a:r>
          </a:p>
        </p:txBody>
      </p:sp>
      <p:pic>
        <p:nvPicPr>
          <p:cNvPr id="9" name="Picture 8">
            <a:extLst>
              <a:ext uri="{FF2B5EF4-FFF2-40B4-BE49-F238E27FC236}">
                <a16:creationId xmlns:a16="http://schemas.microsoft.com/office/drawing/2014/main" xmlns="" id="{9EAECB68-0BFC-4A80-A8DF-858B326F7D4B}"/>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45961" y="3376063"/>
            <a:ext cx="2862262" cy="3102713"/>
          </a:xfrm>
          <a:prstGeom prst="rect">
            <a:avLst/>
          </a:prstGeom>
        </p:spPr>
      </p:pic>
    </p:spTree>
    <p:extLst>
      <p:ext uri="{BB962C8B-B14F-4D97-AF65-F5344CB8AC3E}">
        <p14:creationId xmlns:p14="http://schemas.microsoft.com/office/powerpoint/2010/main" val="155049936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xmlns="" id="{63EABDA3-FB01-49BB-A185-D8EF141DD523}"/>
              </a:ext>
            </a:extLst>
          </p:cNvPr>
          <p:cNvSpPr txBox="1"/>
          <p:nvPr/>
        </p:nvSpPr>
        <p:spPr>
          <a:xfrm>
            <a:off x="396875" y="263150"/>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xmlns="" id="{B3A3483D-A319-477D-93AA-DBD30B6C2180}"/>
              </a:ext>
            </a:extLst>
          </p:cNvPr>
          <p:cNvSpPr/>
          <p:nvPr/>
        </p:nvSpPr>
        <p:spPr>
          <a:xfrm>
            <a:off x="577054" y="157460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Conditional ‘if’</a:t>
            </a:r>
          </a:p>
        </p:txBody>
      </p:sp>
      <p:sp>
        <p:nvSpPr>
          <p:cNvPr id="6" name="Rectangle 5">
            <a:extLst>
              <a:ext uri="{FF2B5EF4-FFF2-40B4-BE49-F238E27FC236}">
                <a16:creationId xmlns:a16="http://schemas.microsoft.com/office/drawing/2014/main" xmlns="" id="{2264ABCE-988C-4148-83B7-B6BB2B321C22}"/>
              </a:ext>
            </a:extLst>
          </p:cNvPr>
          <p:cNvSpPr/>
          <p:nvPr/>
        </p:nvSpPr>
        <p:spPr>
          <a:xfrm>
            <a:off x="6629892" y="1575571"/>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‘For’ loop</a:t>
            </a:r>
          </a:p>
        </p:txBody>
      </p:sp>
      <p:sp>
        <p:nvSpPr>
          <p:cNvPr id="13" name="Rectangle 12">
            <a:extLst>
              <a:ext uri="{FF2B5EF4-FFF2-40B4-BE49-F238E27FC236}">
                <a16:creationId xmlns:a16="http://schemas.microsoft.com/office/drawing/2014/main" xmlns="" id="{790BE7DA-6929-4F0D-BFAF-01E1FD9AC2B8}"/>
              </a:ext>
            </a:extLst>
          </p:cNvPr>
          <p:cNvSpPr/>
          <p:nvPr/>
        </p:nvSpPr>
        <p:spPr>
          <a:xfrm>
            <a:off x="6629892" y="1903950"/>
            <a:ext cx="4371976"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for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0</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err="1">
                <a:solidFill>
                  <a:srgbClr val="000000"/>
                </a:solidFill>
                <a:latin typeface="Consolas" panose="020B0609020204030204" pitchFamily="49" charset="0"/>
              </a:rPr>
              <a:t>cars.length</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t/>
            </a:r>
            <a:br>
              <a:rPr lang="en-US" sz="2000" dirty="0"/>
            </a:br>
            <a:r>
              <a:rPr lang="en-US" sz="2000" dirty="0">
                <a:solidFill>
                  <a:srgbClr val="000000"/>
                </a:solidFill>
                <a:latin typeface="Consolas" panose="020B0609020204030204" pitchFamily="49" charset="0"/>
              </a:rPr>
              <a:t>    text += cars[</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"&lt;</a:t>
            </a:r>
            <a:r>
              <a:rPr lang="en-US" sz="2000" dirty="0" err="1">
                <a:solidFill>
                  <a:srgbClr val="0000CD"/>
                </a:solidFill>
                <a:latin typeface="Consolas" panose="020B0609020204030204" pitchFamily="49" charset="0"/>
              </a:rPr>
              <a:t>br</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a:t>
            </a:r>
            <a:endParaRPr lang="en-US" sz="2000" dirty="0"/>
          </a:p>
        </p:txBody>
      </p:sp>
      <p:sp>
        <p:nvSpPr>
          <p:cNvPr id="15" name="Rectangle 14">
            <a:extLst>
              <a:ext uri="{FF2B5EF4-FFF2-40B4-BE49-F238E27FC236}">
                <a16:creationId xmlns:a16="http://schemas.microsoft.com/office/drawing/2014/main" xmlns="" id="{BFD08F80-0EFE-4121-90FE-070F1372585D}"/>
              </a:ext>
            </a:extLst>
          </p:cNvPr>
          <p:cNvSpPr/>
          <p:nvPr/>
        </p:nvSpPr>
        <p:spPr>
          <a:xfrm>
            <a:off x="780255" y="1891001"/>
            <a:ext cx="4125912" cy="1938992"/>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if</a:t>
            </a:r>
            <a:r>
              <a:rPr lang="en-US" sz="2000" dirty="0">
                <a:solidFill>
                  <a:srgbClr val="000000"/>
                </a:solidFill>
                <a:latin typeface="Consolas" panose="020B0609020204030204" pitchFamily="49" charset="0"/>
              </a:rPr>
              <a:t> (hour &lt; </a:t>
            </a:r>
            <a:r>
              <a:rPr lang="en-US" sz="2000" dirty="0">
                <a:solidFill>
                  <a:srgbClr val="0000CD"/>
                </a:solidFill>
                <a:latin typeface="Consolas" panose="020B0609020204030204" pitchFamily="49" charset="0"/>
              </a:rPr>
              <a:t>18</a:t>
            </a:r>
            <a:r>
              <a:rPr lang="en-US" sz="2000" dirty="0">
                <a:solidFill>
                  <a:srgbClr val="000000"/>
                </a:solidFill>
                <a:latin typeface="Consolas" panose="020B0609020204030204" pitchFamily="49" charset="0"/>
              </a:rPr>
              <a:t>) {</a:t>
            </a:r>
            <a:r>
              <a:rPr lang="en-US" sz="2000" dirty="0"/>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day"</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else</a:t>
            </a:r>
            <a:r>
              <a:rPr lang="en-US" sz="2000" dirty="0">
                <a:solidFill>
                  <a:srgbClr val="000000"/>
                </a:solidFill>
                <a:latin typeface="Consolas" panose="020B0609020204030204" pitchFamily="49" charset="0"/>
              </a:rPr>
              <a:t> {</a:t>
            </a:r>
            <a:r>
              <a:rPr lang="en-US" sz="2000" dirty="0"/>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evening"</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a:t>
            </a:r>
            <a:endParaRPr lang="en-US" sz="2000" dirty="0"/>
          </a:p>
        </p:txBody>
      </p:sp>
      <p:sp>
        <p:nvSpPr>
          <p:cNvPr id="17" name="Rectangle 16">
            <a:extLst>
              <a:ext uri="{FF2B5EF4-FFF2-40B4-BE49-F238E27FC236}">
                <a16:creationId xmlns:a16="http://schemas.microsoft.com/office/drawing/2014/main" xmlns="" id="{21DEFF56-FF7A-4468-AC15-BB90CE625348}"/>
              </a:ext>
            </a:extLst>
          </p:cNvPr>
          <p:cNvSpPr/>
          <p:nvPr/>
        </p:nvSpPr>
        <p:spPr>
          <a:xfrm>
            <a:off x="780255" y="4820764"/>
            <a:ext cx="4848035"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 {</a:t>
            </a:r>
            <a:r>
              <a:rPr lang="en-US" sz="2000" dirty="0"/>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a:t>
            </a:r>
            <a:endParaRPr lang="en-US" sz="2000" dirty="0"/>
          </a:p>
        </p:txBody>
      </p:sp>
      <p:sp>
        <p:nvSpPr>
          <p:cNvPr id="19" name="Rectangle 18">
            <a:extLst>
              <a:ext uri="{FF2B5EF4-FFF2-40B4-BE49-F238E27FC236}">
                <a16:creationId xmlns:a16="http://schemas.microsoft.com/office/drawing/2014/main" xmlns="" id="{5D457D02-F3DE-4744-A631-EF86C9EABA1B}"/>
              </a:ext>
            </a:extLst>
          </p:cNvPr>
          <p:cNvSpPr/>
          <p:nvPr/>
        </p:nvSpPr>
        <p:spPr>
          <a:xfrm>
            <a:off x="780255" y="448221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‘while’ loop</a:t>
            </a:r>
          </a:p>
        </p:txBody>
      </p:sp>
      <p:sp>
        <p:nvSpPr>
          <p:cNvPr id="21" name="Rectangle 20">
            <a:extLst>
              <a:ext uri="{FF2B5EF4-FFF2-40B4-BE49-F238E27FC236}">
                <a16:creationId xmlns:a16="http://schemas.microsoft.com/office/drawing/2014/main" xmlns="" id="{D0FFDDE1-E90D-4390-B05A-D450F9C9F436}"/>
              </a:ext>
            </a:extLst>
          </p:cNvPr>
          <p:cNvSpPr/>
          <p:nvPr/>
        </p:nvSpPr>
        <p:spPr>
          <a:xfrm>
            <a:off x="6782129" y="4651487"/>
            <a:ext cx="5168134" cy="1631216"/>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do</a:t>
            </a:r>
            <a:r>
              <a:rPr lang="en-US" sz="2000" dirty="0">
                <a:solidFill>
                  <a:srgbClr val="000000"/>
                </a:solidFill>
                <a:latin typeface="Consolas" panose="020B0609020204030204" pitchFamily="49" charset="0"/>
              </a:rPr>
              <a:t> {</a:t>
            </a:r>
            <a:r>
              <a:rPr lang="en-US" sz="2000" dirty="0"/>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000000"/>
                </a:solidFill>
                <a:latin typeface="Consolas" panose="020B0609020204030204" pitchFamily="49" charset="0"/>
              </a:rPr>
              <a:t>}</a:t>
            </a:r>
            <a:r>
              <a:rPr lang="en-US" sz="2000" dirty="0"/>
              <a:t/>
            </a:r>
            <a:br>
              <a:rPr lang="en-US" sz="2000" dirty="0"/>
            </a:br>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a:t>
            </a:r>
            <a:endParaRPr lang="en-US" sz="2000" dirty="0"/>
          </a:p>
        </p:txBody>
      </p:sp>
      <p:sp>
        <p:nvSpPr>
          <p:cNvPr id="23" name="Rectangle 22">
            <a:extLst>
              <a:ext uri="{FF2B5EF4-FFF2-40B4-BE49-F238E27FC236}">
                <a16:creationId xmlns:a16="http://schemas.microsoft.com/office/drawing/2014/main" xmlns="" id="{48617F4B-7C0B-4443-9B50-6DDC20BD76D3}"/>
              </a:ext>
            </a:extLst>
          </p:cNvPr>
          <p:cNvSpPr/>
          <p:nvPr/>
        </p:nvSpPr>
        <p:spPr>
          <a:xfrm>
            <a:off x="6978649" y="4186548"/>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‘do while’ loop</a:t>
            </a:r>
          </a:p>
        </p:txBody>
      </p:sp>
    </p:spTree>
    <p:extLst>
      <p:ext uri="{BB962C8B-B14F-4D97-AF65-F5344CB8AC3E}">
        <p14:creationId xmlns:p14="http://schemas.microsoft.com/office/powerpoint/2010/main" val="23398582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xmlns="" id="{63EABDA3-FB01-49BB-A185-D8EF141DD523}"/>
              </a:ext>
            </a:extLst>
          </p:cNvPr>
          <p:cNvSpPr txBox="1"/>
          <p:nvPr/>
        </p:nvSpPr>
        <p:spPr>
          <a:xfrm>
            <a:off x="2633353" y="17957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3" name="Table 2">
            <a:extLst>
              <a:ext uri="{FF2B5EF4-FFF2-40B4-BE49-F238E27FC236}">
                <a16:creationId xmlns:a16="http://schemas.microsoft.com/office/drawing/2014/main" xmlns="" id="{E4C4156F-0FD9-41FF-8F00-CE725BFF4A63}"/>
              </a:ext>
            </a:extLst>
          </p:cNvPr>
          <p:cNvGraphicFramePr>
            <a:graphicFrameLocks noGrp="1"/>
          </p:cNvGraphicFramePr>
          <p:nvPr>
            <p:extLst>
              <p:ext uri="{D42A27DB-BD31-4B8C-83A1-F6EECF244321}">
                <p14:modId xmlns:p14="http://schemas.microsoft.com/office/powerpoint/2010/main" val="3728647471"/>
              </p:ext>
            </p:extLst>
          </p:nvPr>
        </p:nvGraphicFramePr>
        <p:xfrm>
          <a:off x="230627" y="1032591"/>
          <a:ext cx="4609387" cy="5645833"/>
        </p:xfrm>
        <a:graphic>
          <a:graphicData uri="http://schemas.openxmlformats.org/drawingml/2006/table">
            <a:tbl>
              <a:tblPr/>
              <a:tblGrid>
                <a:gridCol w="1627641">
                  <a:extLst>
                    <a:ext uri="{9D8B030D-6E8A-4147-A177-3AD203B41FA5}">
                      <a16:colId xmlns:a16="http://schemas.microsoft.com/office/drawing/2014/main" xmlns="" val="20000"/>
                    </a:ext>
                  </a:extLst>
                </a:gridCol>
                <a:gridCol w="2981746">
                  <a:extLst>
                    <a:ext uri="{9D8B030D-6E8A-4147-A177-3AD203B41FA5}">
                      <a16:colId xmlns:a16="http://schemas.microsoft.com/office/drawing/2014/main" xmlns="" val="20001"/>
                    </a:ext>
                  </a:extLst>
                </a:gridCol>
              </a:tblGrid>
              <a:tr h="650815">
                <a:tc>
                  <a:txBody>
                    <a:bodyPr/>
                    <a:lstStyle/>
                    <a:p>
                      <a:pPr algn="ctr" fontAlgn="t"/>
                      <a:r>
                        <a:rPr lang="en-US" sz="24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b="1" dirty="0">
                          <a:effectLst/>
                        </a:rPr>
                        <a:t>Description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Addition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1"/>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Subtraction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Multiplication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3"/>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Division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Modulus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5"/>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Increment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Decrement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7"/>
                  </a:ext>
                </a:extLst>
              </a:tr>
            </a:tbl>
          </a:graphicData>
        </a:graphic>
      </p:graphicFrame>
      <p:graphicFrame>
        <p:nvGraphicFramePr>
          <p:cNvPr id="5" name="Table 4">
            <a:extLst>
              <a:ext uri="{FF2B5EF4-FFF2-40B4-BE49-F238E27FC236}">
                <a16:creationId xmlns:a16="http://schemas.microsoft.com/office/drawing/2014/main" xmlns="" id="{73A7F287-59D4-4F5F-9415-49BAC9CFDB28}"/>
              </a:ext>
            </a:extLst>
          </p:cNvPr>
          <p:cNvGraphicFramePr>
            <a:graphicFrameLocks noGrp="1"/>
          </p:cNvGraphicFramePr>
          <p:nvPr>
            <p:extLst>
              <p:ext uri="{D42A27DB-BD31-4B8C-83A1-F6EECF244321}">
                <p14:modId xmlns:p14="http://schemas.microsoft.com/office/powerpoint/2010/main" val="1191351715"/>
              </p:ext>
            </p:extLst>
          </p:nvPr>
        </p:nvGraphicFramePr>
        <p:xfrm>
          <a:off x="5129648" y="1032591"/>
          <a:ext cx="6831725" cy="5645835"/>
        </p:xfrm>
        <a:graphic>
          <a:graphicData uri="http://schemas.openxmlformats.org/drawingml/2006/table">
            <a:tbl>
              <a:tblPr/>
              <a:tblGrid>
                <a:gridCol w="1700237">
                  <a:extLst>
                    <a:ext uri="{9D8B030D-6E8A-4147-A177-3AD203B41FA5}">
                      <a16:colId xmlns:a16="http://schemas.microsoft.com/office/drawing/2014/main" xmlns="" val="20000"/>
                    </a:ext>
                  </a:extLst>
                </a:gridCol>
                <a:gridCol w="2565744">
                  <a:extLst>
                    <a:ext uri="{9D8B030D-6E8A-4147-A177-3AD203B41FA5}">
                      <a16:colId xmlns:a16="http://schemas.microsoft.com/office/drawing/2014/main" xmlns="" val="20001"/>
                    </a:ext>
                  </a:extLst>
                </a:gridCol>
                <a:gridCol w="2565744">
                  <a:extLst>
                    <a:ext uri="{9D8B030D-6E8A-4147-A177-3AD203B41FA5}">
                      <a16:colId xmlns:a16="http://schemas.microsoft.com/office/drawing/2014/main" xmlns="" val="20002"/>
                    </a:ext>
                  </a:extLst>
                </a:gridCol>
              </a:tblGrid>
              <a:tr h="694383">
                <a:tc>
                  <a:txBody>
                    <a:bodyPr/>
                    <a:lstStyle/>
                    <a:p>
                      <a:pPr algn="ctr" fontAlgn="t"/>
                      <a:r>
                        <a:rPr lang="en-US" sz="28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Example</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Same As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1"/>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3"/>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xmlns="" val="10005"/>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5604184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ibrary, building, scene, room&#10;&#10;Description automatically generated">
            <a:extLst>
              <a:ext uri="{FF2B5EF4-FFF2-40B4-BE49-F238E27FC236}">
                <a16:creationId xmlns:a16="http://schemas.microsoft.com/office/drawing/2014/main" xmlns="" id="{9809D004-1A24-4398-81AE-4B025EDBC2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0" r="22569"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xmlns=""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a:latin typeface="Candara" panose="020E0502030303020204" pitchFamily="34" charset="0"/>
                <a:cs typeface="Segoe UI Light" panose="020B0502040204020203" pitchFamily="34" charset="0"/>
              </a:rPr>
              <a:t>Framework dan Library</a:t>
            </a: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Dasar Internet dan WebGIS</a:t>
            </a:r>
          </a:p>
        </p:txBody>
      </p:sp>
      <p:sp>
        <p:nvSpPr>
          <p:cNvPr id="16" name="Rectangle 15">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70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14"/>
            <a:ext cx="10515600" cy="776288"/>
          </a:xfrm>
        </p:spPr>
        <p:txBody>
          <a:bodyPr>
            <a:normAutofit/>
          </a:bodyPr>
          <a:lstStyle/>
          <a:p>
            <a:pPr algn="ctr"/>
            <a:r>
              <a:rPr lang="en-US" altLang="id-ID" dirty="0" err="1">
                <a:solidFill>
                  <a:srgbClr val="014A73"/>
                </a:solidFill>
                <a:latin typeface="Segoe UI Light" panose="020B0502040204020203" pitchFamily="34" charset="0"/>
                <a:cs typeface="Segoe UI Light" panose="020B0502040204020203" pitchFamily="34" charset="0"/>
              </a:rPr>
              <a:t>Javascript</a:t>
            </a:r>
            <a:r>
              <a:rPr lang="en-US" altLang="id-ID" dirty="0">
                <a:solidFill>
                  <a:srgbClr val="014A73"/>
                </a:solidFill>
                <a:latin typeface="Segoe UI Light" panose="020B0502040204020203" pitchFamily="34" charset="0"/>
                <a:cs typeface="Segoe UI Light" panose="020B0502040204020203" pitchFamily="34" charset="0"/>
              </a:rPr>
              <a:t>: Bahasa </a:t>
            </a:r>
            <a:r>
              <a:rPr lang="en-US" altLang="id-ID" dirty="0" err="1">
                <a:solidFill>
                  <a:srgbClr val="014A73"/>
                </a:solidFill>
                <a:latin typeface="Segoe UI Light" panose="020B0502040204020203" pitchFamily="34" charset="0"/>
                <a:cs typeface="Segoe UI Light" panose="020B0502040204020203" pitchFamily="34" charset="0"/>
              </a:rPr>
              <a:t>Pemrograman</a:t>
            </a:r>
            <a:r>
              <a:rPr lang="en-US" altLang="id-ID" dirty="0">
                <a:solidFill>
                  <a:srgbClr val="014A73"/>
                </a:solidFill>
                <a:latin typeface="Segoe UI Light" panose="020B0502040204020203" pitchFamily="34" charset="0"/>
                <a:cs typeface="Segoe UI Light" panose="020B0502040204020203" pitchFamily="34" charset="0"/>
              </a:rPr>
              <a:t> Web</a:t>
            </a:r>
          </a:p>
        </p:txBody>
      </p:sp>
      <p:sp>
        <p:nvSpPr>
          <p:cNvPr id="3" name="Content Placeholder 2"/>
          <p:cNvSpPr>
            <a:spLocks noGrp="1"/>
          </p:cNvSpPr>
          <p:nvPr>
            <p:ph idx="1"/>
          </p:nvPr>
        </p:nvSpPr>
        <p:spPr>
          <a:xfrm>
            <a:off x="838200" y="2351314"/>
            <a:ext cx="10515600" cy="3825649"/>
          </a:xfrm>
        </p:spPr>
        <p:txBody>
          <a:bodyPr>
            <a:normAutofit/>
          </a:bodyPr>
          <a:lstStyle/>
          <a:p>
            <a:pPr>
              <a:lnSpc>
                <a:spcPct val="150000"/>
              </a:lnSpc>
            </a:pPr>
            <a:r>
              <a:rPr lang="en-US" altLang="id-ID" sz="3600" dirty="0">
                <a:latin typeface="Segoe UI Light" panose="020B0502040204020203" pitchFamily="34" charset="0"/>
                <a:cs typeface="Segoe UI Light" panose="020B0502040204020203" pitchFamily="34" charset="0"/>
              </a:rPr>
              <a:t>Client-side dan Server-side Scripting</a:t>
            </a:r>
          </a:p>
          <a:p>
            <a:pPr>
              <a:lnSpc>
                <a:spcPct val="150000"/>
              </a:lnSpc>
            </a:pPr>
            <a:r>
              <a:rPr lang="en-US" altLang="id-ID" sz="3600" dirty="0" err="1">
                <a:latin typeface="Segoe UI Light" panose="020B0502040204020203" pitchFamily="34" charset="0"/>
                <a:cs typeface="Segoe UI Light" panose="020B0502040204020203" pitchFamily="34" charset="0"/>
              </a:rPr>
              <a:t>Javascript</a:t>
            </a:r>
            <a:r>
              <a:rPr lang="en-US" altLang="id-ID" sz="3600" dirty="0">
                <a:latin typeface="Segoe UI Light" panose="020B0502040204020203" pitchFamily="34" charset="0"/>
                <a:cs typeface="Segoe UI Light" panose="020B0502040204020203" pitchFamily="34" charset="0"/>
              </a:rPr>
              <a:t>, Bahasa </a:t>
            </a:r>
            <a:r>
              <a:rPr lang="en-US" altLang="id-ID" sz="3600" dirty="0" err="1">
                <a:latin typeface="Segoe UI Light" panose="020B0502040204020203" pitchFamily="34" charset="0"/>
                <a:cs typeface="Segoe UI Light" panose="020B0502040204020203" pitchFamily="34" charset="0"/>
              </a:rPr>
              <a:t>Pemrograman</a:t>
            </a:r>
            <a:r>
              <a:rPr lang="en-US" altLang="id-ID" sz="3600" dirty="0">
                <a:latin typeface="Segoe UI Light" panose="020B0502040204020203" pitchFamily="34" charset="0"/>
                <a:cs typeface="Segoe UI Light" panose="020B0502040204020203" pitchFamily="34" charset="0"/>
              </a:rPr>
              <a:t> Web</a:t>
            </a:r>
          </a:p>
          <a:p>
            <a:pPr>
              <a:lnSpc>
                <a:spcPct val="150000"/>
              </a:lnSpc>
            </a:pPr>
            <a:r>
              <a:rPr lang="en-US" altLang="id-ID" sz="3600" dirty="0">
                <a:latin typeface="Segoe UI Light" panose="020B0502040204020203" pitchFamily="34" charset="0"/>
                <a:cs typeface="Segoe UI Light" panose="020B0502040204020203" pitchFamily="34" charset="0"/>
              </a:rPr>
              <a:t>Framework dan Library </a:t>
            </a:r>
            <a:r>
              <a:rPr lang="en-US" altLang="id-ID" sz="3600" dirty="0" err="1">
                <a:latin typeface="Segoe UI Light" panose="020B0502040204020203" pitchFamily="34" charset="0"/>
                <a:cs typeface="Segoe UI Light" panose="020B0502040204020203" pitchFamily="34" charset="0"/>
              </a:rPr>
              <a:t>Javascript</a:t>
            </a:r>
            <a:endParaRPr lang="en-US" altLang="id-ID" sz="3600" dirty="0">
              <a:latin typeface="Segoe UI Light" panose="020B0502040204020203" pitchFamily="34" charset="0"/>
              <a:cs typeface="Segoe UI Light" panose="020B0502040204020203" pitchFamily="34" charset="0"/>
            </a:endParaRPr>
          </a:p>
          <a:p>
            <a:pPr>
              <a:lnSpc>
                <a:spcPct val="150000"/>
              </a:lnSpc>
            </a:pPr>
            <a:r>
              <a:rPr lang="en-US" altLang="id-ID" sz="3600" dirty="0">
                <a:latin typeface="Segoe UI Light" panose="020B0502040204020203" pitchFamily="34" charset="0"/>
                <a:cs typeface="Segoe UI Light" panose="020B0502040204020203" pitchFamily="34" charset="0"/>
              </a:rPr>
              <a:t>Latihan-Latihan</a:t>
            </a: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74863" y="272655"/>
            <a:ext cx="6232796"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Framework </a:t>
            </a:r>
            <a:r>
              <a:rPr lang="en-US" altLang="id-ID" sz="4400" b="1" dirty="0">
                <a:latin typeface="Candara" panose="020E0502030303020204" pitchFamily="34" charset="0"/>
                <a:cs typeface="Segoe UI" panose="020B0502040204020203" pitchFamily="34" charset="0"/>
                <a:sym typeface="+mn-ea"/>
              </a:rPr>
              <a:t>dan</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a:solidFill>
                  <a:srgbClr val="00B050"/>
                </a:solidFill>
                <a:latin typeface="Candara" panose="020E0502030303020204" pitchFamily="34" charset="0"/>
                <a:cs typeface="Segoe UI" panose="020B0502040204020203" pitchFamily="34" charset="0"/>
                <a:sym typeface="+mn-ea"/>
              </a:rPr>
              <a:t>Libraries</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 name="Rectangle 1">
            <a:extLst>
              <a:ext uri="{FF2B5EF4-FFF2-40B4-BE49-F238E27FC236}">
                <a16:creationId xmlns:a16="http://schemas.microsoft.com/office/drawing/2014/main" xmlns="" id="{9AAEFDB6-BB7E-40B3-9448-35CCFC97F287}"/>
              </a:ext>
            </a:extLst>
          </p:cNvPr>
          <p:cNvSpPr/>
          <p:nvPr/>
        </p:nvSpPr>
        <p:spPr>
          <a:xfrm>
            <a:off x="374863" y="1210866"/>
            <a:ext cx="11401978" cy="5078313"/>
          </a:xfrm>
          <a:prstGeom prst="rect">
            <a:avLst/>
          </a:prstGeom>
        </p:spPr>
        <p:txBody>
          <a:bodyPr wrap="square">
            <a:spAutoFit/>
          </a:bodyPr>
          <a:lstStyle/>
          <a:p>
            <a:r>
              <a:rPr lang="en-US" sz="3600" dirty="0">
                <a:solidFill>
                  <a:srgbClr val="333333"/>
                </a:solidFill>
                <a:latin typeface="+mj-lt"/>
              </a:rPr>
              <a:t>A </a:t>
            </a:r>
            <a:r>
              <a:rPr lang="en-US" sz="3600" b="1" dirty="0">
                <a:solidFill>
                  <a:srgbClr val="333333"/>
                </a:solidFill>
                <a:latin typeface="+mj-lt"/>
              </a:rPr>
              <a:t>framework </a:t>
            </a:r>
            <a:r>
              <a:rPr lang="en-US" sz="3600" dirty="0">
                <a:solidFill>
                  <a:srgbClr val="333333"/>
                </a:solidFill>
                <a:latin typeface="+mj-lt"/>
              </a:rPr>
              <a:t>encapsulates common application functionality, allowing the developer to focus on the parts that are unique to their application. Usually that means the developer writes pieces of code that get called by the framework when various things happen; </a:t>
            </a:r>
            <a:r>
              <a:rPr lang="en-US" sz="3600" u="sng" dirty="0">
                <a:solidFill>
                  <a:srgbClr val="2B6DAD"/>
                </a:solidFill>
                <a:latin typeface="+mj-lt"/>
              </a:rPr>
              <a:t>Angular</a:t>
            </a:r>
            <a:r>
              <a:rPr lang="en-US" sz="3600" dirty="0">
                <a:solidFill>
                  <a:srgbClr val="333333"/>
                </a:solidFill>
                <a:latin typeface="+mj-lt"/>
              </a:rPr>
              <a:t>, for example.</a:t>
            </a:r>
            <a:r>
              <a:rPr lang="en-US" sz="3600" dirty="0">
                <a:latin typeface="+mj-lt"/>
              </a:rPr>
              <a:t/>
            </a:r>
            <a:br>
              <a:rPr lang="en-US" sz="3600" dirty="0">
                <a:latin typeface="+mj-lt"/>
              </a:rPr>
            </a:br>
            <a:r>
              <a:rPr lang="en-US" sz="3600" dirty="0">
                <a:latin typeface="+mj-lt"/>
              </a:rPr>
              <a:t/>
            </a:r>
            <a:br>
              <a:rPr lang="en-US" sz="3600" dirty="0">
                <a:latin typeface="+mj-lt"/>
              </a:rPr>
            </a:br>
            <a:r>
              <a:rPr lang="en-US" sz="3600" b="1" dirty="0">
                <a:solidFill>
                  <a:srgbClr val="333333"/>
                </a:solidFill>
                <a:latin typeface="+mj-lt"/>
              </a:rPr>
              <a:t>Libraries </a:t>
            </a:r>
            <a:r>
              <a:rPr lang="en-US" sz="3600" dirty="0">
                <a:solidFill>
                  <a:srgbClr val="333333"/>
                </a:solidFill>
                <a:latin typeface="+mj-lt"/>
              </a:rPr>
              <a:t>are packages of code that typically get called by your application to perform a task, like DOM manipulation or HTTP requests; </a:t>
            </a:r>
            <a:r>
              <a:rPr lang="en-US" sz="3600" u="sng" dirty="0" err="1">
                <a:solidFill>
                  <a:srgbClr val="2B6DAD"/>
                </a:solidFill>
                <a:latin typeface="+mj-lt"/>
              </a:rPr>
              <a:t>ThreeJS</a:t>
            </a:r>
            <a:r>
              <a:rPr lang="en-US" sz="3600" dirty="0">
                <a:solidFill>
                  <a:srgbClr val="333333"/>
                </a:solidFill>
                <a:latin typeface="+mj-lt"/>
              </a:rPr>
              <a:t>, for example.</a:t>
            </a:r>
            <a:endParaRPr lang="en-US" sz="3600" dirty="0">
              <a:latin typeface="+mj-lt"/>
            </a:endParaRPr>
          </a:p>
        </p:txBody>
      </p:sp>
    </p:spTree>
    <p:extLst>
      <p:ext uri="{BB962C8B-B14F-4D97-AF65-F5344CB8AC3E}">
        <p14:creationId xmlns:p14="http://schemas.microsoft.com/office/powerpoint/2010/main" val="143734957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1521DEB-4777-4BAA-9EB1-70395FB78301}"/>
              </a:ext>
            </a:extLst>
          </p:cNvPr>
          <p:cNvPicPr>
            <a:picLocks noChangeAspect="1"/>
          </p:cNvPicPr>
          <p:nvPr/>
        </p:nvPicPr>
        <p:blipFill>
          <a:blip r:embed="rId3"/>
          <a:stretch>
            <a:fillRect/>
          </a:stretch>
        </p:blipFill>
        <p:spPr>
          <a:xfrm>
            <a:off x="199" y="658940"/>
            <a:ext cx="12191801" cy="5915281"/>
          </a:xfrm>
          <a:prstGeom prst="rect">
            <a:avLst/>
          </a:prstGeom>
        </p:spPr>
      </p:pic>
      <p:sp>
        <p:nvSpPr>
          <p:cNvPr id="5" name="Rectangle 4"/>
          <p:cNvSpPr/>
          <p:nvPr/>
        </p:nvSpPr>
        <p:spPr>
          <a:xfrm>
            <a:off x="6001404" y="1987935"/>
            <a:ext cx="1771650" cy="37147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9301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6709"/>
            <a:ext cx="12152295" cy="6301968"/>
          </a:xfrm>
          <a:prstGeom prst="rect">
            <a:avLst/>
          </a:prstGeom>
        </p:spPr>
      </p:pic>
      <p:sp>
        <p:nvSpPr>
          <p:cNvPr id="5" name="Rectangle 4"/>
          <p:cNvSpPr/>
          <p:nvPr/>
        </p:nvSpPr>
        <p:spPr>
          <a:xfrm>
            <a:off x="8205130" y="3307693"/>
            <a:ext cx="1979393" cy="41296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2157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10;&#10;Description automatically generated">
            <a:extLst>
              <a:ext uri="{FF2B5EF4-FFF2-40B4-BE49-F238E27FC236}">
                <a16:creationId xmlns:a16="http://schemas.microsoft.com/office/drawing/2014/main" xmlns="" id="{320AA9D9-0121-4CFC-97F6-28606B1413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91" r="32203"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xmlns=""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dirty="0">
                <a:latin typeface="Candara" panose="020E0502030303020204" pitchFamily="34" charset="0"/>
                <a:cs typeface="Segoe UI Light" panose="020B0502040204020203" pitchFamily="34" charset="0"/>
              </a:rPr>
              <a:t>Latihan-</a:t>
            </a:r>
            <a:r>
              <a:rPr lang="en-US" altLang="id-ID" sz="4800" b="1" dirty="0" err="1">
                <a:latin typeface="Candara" panose="020E0502030303020204" pitchFamily="34" charset="0"/>
                <a:cs typeface="Segoe UI Light" panose="020B0502040204020203" pitchFamily="34" charset="0"/>
              </a:rPr>
              <a:t>latihan</a:t>
            </a:r>
            <a:endParaRPr lang="en-US" altLang="id-ID" sz="4800"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dirty="0" err="1">
                <a:latin typeface="Segoe UI Light" panose="020B0502040204020203" pitchFamily="34" charset="0"/>
                <a:cs typeface="Segoe UI Light" panose="020B0502040204020203" pitchFamily="34" charset="0"/>
              </a:rPr>
              <a:t>Javascript</a:t>
            </a:r>
            <a:r>
              <a:rPr lang="en-US" altLang="id-ID" sz="2000" b="1" dirty="0">
                <a:latin typeface="Segoe UI Light" panose="020B0502040204020203" pitchFamily="34" charset="0"/>
                <a:cs typeface="Segoe UI Light" panose="020B0502040204020203" pitchFamily="34" charset="0"/>
              </a:rPr>
              <a:t> Bahasa </a:t>
            </a:r>
            <a:r>
              <a:rPr lang="en-US" altLang="id-ID" sz="2000" b="1" dirty="0" err="1">
                <a:latin typeface="Segoe UI Light" panose="020B0502040204020203" pitchFamily="34" charset="0"/>
                <a:cs typeface="Segoe UI Light" panose="020B0502040204020203" pitchFamily="34" charset="0"/>
              </a:rPr>
              <a:t>Pemrograman</a:t>
            </a:r>
            <a:r>
              <a:rPr lang="en-US" altLang="id-ID" sz="2000" b="1" dirty="0">
                <a:latin typeface="Segoe UI Light" panose="020B0502040204020203" pitchFamily="34" charset="0"/>
                <a:cs typeface="Segoe UI Light" panose="020B0502040204020203" pitchFamily="34" charset="0"/>
              </a:rPr>
              <a:t> Web</a:t>
            </a:r>
          </a:p>
        </p:txBody>
      </p:sp>
      <p:sp>
        <p:nvSpPr>
          <p:cNvPr id="14" name="Rectangle 13">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91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264505" y="146532"/>
            <a:ext cx="2826415" cy="830997"/>
          </a:xfrm>
          <a:prstGeom prst="rect">
            <a:avLst/>
          </a:prstGeom>
          <a:noFill/>
        </p:spPr>
        <p:txBody>
          <a:bodyPr wrap="non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Game </a:t>
            </a:r>
            <a:r>
              <a:rPr lang="en-US" altLang="id-ID" sz="4800" b="1" dirty="0">
                <a:solidFill>
                  <a:srgbClr val="00B050"/>
                </a:solidFill>
                <a:latin typeface="Candara" panose="020E0502030303020204" pitchFamily="34" charset="0"/>
                <a:cs typeface="Segoe UI" panose="020B0502040204020203" pitchFamily="34" charset="0"/>
                <a:sym typeface="+mn-ea"/>
              </a:rPr>
              <a:t>ON</a:t>
            </a:r>
            <a:r>
              <a:rPr lang="en-US" altLang="id-ID" sz="4800" b="1" dirty="0">
                <a:solidFill>
                  <a:srgbClr val="0070C0"/>
                </a:solidFill>
                <a:latin typeface="Candara" panose="020E0502030303020204" pitchFamily="34" charset="0"/>
                <a:cs typeface="Segoe UI" panose="020B0502040204020203" pitchFamily="34" charset="0"/>
                <a:sym typeface="+mn-ea"/>
              </a:rPr>
              <a:t>!</a:t>
            </a:r>
          </a:p>
        </p:txBody>
      </p:sp>
      <p:sp>
        <p:nvSpPr>
          <p:cNvPr id="18" name="TextBox 17">
            <a:extLst>
              <a:ext uri="{FF2B5EF4-FFF2-40B4-BE49-F238E27FC236}">
                <a16:creationId xmlns:a16="http://schemas.microsoft.com/office/drawing/2014/main" xmlns="" id="{B674D420-E680-4001-97BD-BD861F5C6C48}"/>
              </a:ext>
            </a:extLst>
          </p:cNvPr>
          <p:cNvSpPr txBox="1"/>
          <p:nvPr/>
        </p:nvSpPr>
        <p:spPr>
          <a:xfrm>
            <a:off x="2845788" y="559170"/>
            <a:ext cx="6093372" cy="461665"/>
          </a:xfrm>
          <a:prstGeom prst="rect">
            <a:avLst/>
          </a:prstGeom>
          <a:noFill/>
        </p:spPr>
        <p:txBody>
          <a:bodyPr wrap="square">
            <a:spAutoFit/>
          </a:bodyPr>
          <a:lstStyle/>
          <a:p>
            <a:pPr algn="ctr"/>
            <a:r>
              <a:rPr lang="en-US" sz="2400" dirty="0">
                <a:solidFill>
                  <a:srgbClr val="0070C0"/>
                </a:solidFill>
              </a:rPr>
              <a:t>https://blockly.games/</a:t>
            </a:r>
          </a:p>
        </p:txBody>
      </p:sp>
      <p:pic>
        <p:nvPicPr>
          <p:cNvPr id="4" name="Picture 3">
            <a:extLst>
              <a:ext uri="{FF2B5EF4-FFF2-40B4-BE49-F238E27FC236}">
                <a16:creationId xmlns:a16="http://schemas.microsoft.com/office/drawing/2014/main" xmlns="" id="{FE5B30EC-ED5A-49C9-9825-0B7876E214F4}"/>
              </a:ext>
            </a:extLst>
          </p:cNvPr>
          <p:cNvPicPr>
            <a:picLocks noChangeAspect="1"/>
          </p:cNvPicPr>
          <p:nvPr/>
        </p:nvPicPr>
        <p:blipFill>
          <a:blip r:embed="rId3"/>
          <a:stretch>
            <a:fillRect/>
          </a:stretch>
        </p:blipFill>
        <p:spPr>
          <a:xfrm>
            <a:off x="0" y="1020835"/>
            <a:ext cx="12192000" cy="5837165"/>
          </a:xfrm>
          <a:prstGeom prst="rect">
            <a:avLst/>
          </a:prstGeom>
        </p:spPr>
      </p:pic>
    </p:spTree>
    <p:extLst>
      <p:ext uri="{BB962C8B-B14F-4D97-AF65-F5344CB8AC3E}">
        <p14:creationId xmlns:p14="http://schemas.microsoft.com/office/powerpoint/2010/main" val="34718910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FEAC22B-26CB-4668-A107-BFED57A87B1C}"/>
              </a:ext>
            </a:extLst>
          </p:cNvPr>
          <p:cNvPicPr>
            <a:picLocks noChangeAspect="1"/>
          </p:cNvPicPr>
          <p:nvPr/>
        </p:nvPicPr>
        <p:blipFill>
          <a:blip r:embed="rId2"/>
          <a:stretch>
            <a:fillRect/>
          </a:stretch>
        </p:blipFill>
        <p:spPr>
          <a:xfrm>
            <a:off x="0" y="732802"/>
            <a:ext cx="12192000" cy="5863941"/>
          </a:xfrm>
          <a:prstGeom prst="rect">
            <a:avLst/>
          </a:prstGeom>
        </p:spPr>
      </p:pic>
      <p:sp>
        <p:nvSpPr>
          <p:cNvPr id="7" name="Title 2">
            <a:extLst>
              <a:ext uri="{FF2B5EF4-FFF2-40B4-BE49-F238E27FC236}">
                <a16:creationId xmlns:a16="http://schemas.microsoft.com/office/drawing/2014/main" xmlns="" id="{F2AFD6C6-821C-4CC3-9840-79A3AC5F1538}"/>
              </a:ext>
            </a:extLst>
          </p:cNvPr>
          <p:cNvSpPr txBox="1">
            <a:spLocks/>
          </p:cNvSpPr>
          <p:nvPr/>
        </p:nvSpPr>
        <p:spPr>
          <a:xfrm>
            <a:off x="6353505" y="3862136"/>
            <a:ext cx="4824248" cy="2105407"/>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err="1">
                <a:solidFill>
                  <a:srgbClr val="0070C0"/>
                </a:solidFill>
                <a:latin typeface="+mj-lt"/>
              </a:rPr>
              <a:t>Gunakan</a:t>
            </a:r>
            <a:r>
              <a:rPr lang="en-US" sz="2800" dirty="0">
                <a:solidFill>
                  <a:srgbClr val="0070C0"/>
                </a:solidFill>
                <a:latin typeface="+mj-lt"/>
              </a:rPr>
              <a:t> </a:t>
            </a:r>
            <a:r>
              <a:rPr lang="en-US" sz="2800" dirty="0" err="1">
                <a:solidFill>
                  <a:srgbClr val="0070C0"/>
                </a:solidFill>
                <a:latin typeface="+mj-lt"/>
              </a:rPr>
              <a:t>pilihan</a:t>
            </a:r>
            <a:r>
              <a:rPr lang="en-US" sz="2800" dirty="0">
                <a:solidFill>
                  <a:srgbClr val="0070C0"/>
                </a:solidFill>
                <a:latin typeface="+mj-lt"/>
              </a:rPr>
              <a:t> </a:t>
            </a:r>
            <a:r>
              <a:rPr lang="en-US" sz="2800" dirty="0" err="1">
                <a:solidFill>
                  <a:srgbClr val="0070C0"/>
                </a:solidFill>
                <a:latin typeface="+mj-lt"/>
              </a:rPr>
              <a:t>langkah</a:t>
            </a:r>
            <a:r>
              <a:rPr lang="en-US" sz="2800" dirty="0">
                <a:solidFill>
                  <a:srgbClr val="0070C0"/>
                </a:solidFill>
                <a:latin typeface="+mj-lt"/>
              </a:rPr>
              <a:t> yang </a:t>
            </a:r>
            <a:r>
              <a:rPr lang="en-US" sz="2800" dirty="0" err="1">
                <a:solidFill>
                  <a:srgbClr val="0070C0"/>
                </a:solidFill>
                <a:latin typeface="+mj-lt"/>
              </a:rPr>
              <a:t>tersedia</a:t>
            </a:r>
            <a:r>
              <a:rPr lang="en-US" sz="2800" dirty="0">
                <a:solidFill>
                  <a:srgbClr val="0070C0"/>
                </a:solidFill>
                <a:latin typeface="+mj-lt"/>
              </a:rPr>
              <a:t> </a:t>
            </a:r>
            <a:r>
              <a:rPr lang="en-US" sz="2800" dirty="0" err="1">
                <a:solidFill>
                  <a:srgbClr val="0070C0"/>
                </a:solidFill>
                <a:latin typeface="+mj-lt"/>
              </a:rPr>
              <a:t>untuk</a:t>
            </a:r>
            <a:r>
              <a:rPr lang="en-US" sz="2800" dirty="0">
                <a:solidFill>
                  <a:srgbClr val="0070C0"/>
                </a:solidFill>
                <a:latin typeface="+mj-lt"/>
              </a:rPr>
              <a:t> </a:t>
            </a:r>
            <a:r>
              <a:rPr lang="en-US" sz="2800" dirty="0" err="1">
                <a:solidFill>
                  <a:srgbClr val="0070C0"/>
                </a:solidFill>
                <a:latin typeface="+mj-lt"/>
              </a:rPr>
              <a:t>menyusun</a:t>
            </a:r>
            <a:r>
              <a:rPr lang="en-US" sz="2800" dirty="0">
                <a:solidFill>
                  <a:srgbClr val="0070C0"/>
                </a:solidFill>
                <a:latin typeface="+mj-lt"/>
              </a:rPr>
              <a:t> </a:t>
            </a:r>
            <a:r>
              <a:rPr lang="en-US" sz="2800" dirty="0" err="1">
                <a:solidFill>
                  <a:srgbClr val="0070C0"/>
                </a:solidFill>
                <a:latin typeface="+mj-lt"/>
              </a:rPr>
              <a:t>algoritma</a:t>
            </a:r>
            <a:r>
              <a:rPr lang="en-US" sz="2800" dirty="0">
                <a:solidFill>
                  <a:srgbClr val="0070C0"/>
                </a:solidFill>
                <a:latin typeface="+mj-lt"/>
              </a:rPr>
              <a:t> dan </a:t>
            </a:r>
            <a:r>
              <a:rPr lang="en-US" sz="2800" dirty="0" err="1">
                <a:solidFill>
                  <a:srgbClr val="0070C0"/>
                </a:solidFill>
                <a:latin typeface="+mj-lt"/>
              </a:rPr>
              <a:t>menyelesaikan</a:t>
            </a:r>
            <a:r>
              <a:rPr lang="en-US" sz="2800" dirty="0">
                <a:solidFill>
                  <a:srgbClr val="0070C0"/>
                </a:solidFill>
                <a:latin typeface="+mj-lt"/>
              </a:rPr>
              <a:t> </a:t>
            </a:r>
            <a:r>
              <a:rPr lang="en-US" sz="2800" dirty="0" err="1">
                <a:solidFill>
                  <a:srgbClr val="0070C0"/>
                </a:solidFill>
                <a:latin typeface="+mj-lt"/>
              </a:rPr>
              <a:t>permainan</a:t>
            </a:r>
            <a:endParaRPr lang="en-US" sz="2800" dirty="0">
              <a:solidFill>
                <a:srgbClr val="0070C0"/>
              </a:solidFill>
              <a:latin typeface="+mj-lt"/>
            </a:endParaRPr>
          </a:p>
        </p:txBody>
      </p:sp>
    </p:spTree>
    <p:extLst>
      <p:ext uri="{BB962C8B-B14F-4D97-AF65-F5344CB8AC3E}">
        <p14:creationId xmlns:p14="http://schemas.microsoft.com/office/powerpoint/2010/main" val="338669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EC668-4E4E-46E7-AA70-662690BAC01F}"/>
              </a:ext>
            </a:extLst>
          </p:cNvPr>
          <p:cNvSpPr/>
          <p:nvPr/>
        </p:nvSpPr>
        <p:spPr>
          <a:xfrm>
            <a:off x="1110343" y="2516642"/>
            <a:ext cx="11079944" cy="2055358"/>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xmlns="" id="{BA162AD7-4668-4306-A670-BF78D1CBE328}"/>
              </a:ext>
            </a:extLst>
          </p:cNvPr>
          <p:cNvSpPr txBox="1">
            <a:spLocks/>
          </p:cNvSpPr>
          <p:nvPr/>
        </p:nvSpPr>
        <p:spPr>
          <a:xfrm>
            <a:off x="852239" y="2662284"/>
            <a:ext cx="11079944" cy="1310625"/>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i="1" dirty="0">
                <a:latin typeface="+mj-lt"/>
              </a:rPr>
              <a:t>Programming is not about </a:t>
            </a:r>
            <a:r>
              <a:rPr lang="en-US" sz="3600" b="1" i="1" dirty="0">
                <a:latin typeface="+mj-lt"/>
              </a:rPr>
              <a:t>memorizing scripts,</a:t>
            </a:r>
          </a:p>
          <a:p>
            <a:pPr algn="r"/>
            <a:r>
              <a:rPr lang="en-US" sz="3600" i="1" dirty="0">
                <a:latin typeface="+mj-lt"/>
              </a:rPr>
              <a:t>Instead, it’s a </a:t>
            </a:r>
            <a:r>
              <a:rPr lang="en-US" sz="3600" b="1" i="1" dirty="0">
                <a:latin typeface="+mj-lt"/>
              </a:rPr>
              <a:t>logic’s work </a:t>
            </a:r>
            <a:r>
              <a:rPr lang="en-US" sz="3600" i="1" dirty="0">
                <a:latin typeface="+mj-lt"/>
              </a:rPr>
              <a:t>to craft algorithms to solve problems</a:t>
            </a:r>
          </a:p>
        </p:txBody>
      </p:sp>
    </p:spTree>
    <p:extLst>
      <p:ext uri="{BB962C8B-B14F-4D97-AF65-F5344CB8AC3E}">
        <p14:creationId xmlns:p14="http://schemas.microsoft.com/office/powerpoint/2010/main" val="249309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304628"/>
            <a:ext cx="10515600" cy="776288"/>
          </a:xfrm>
        </p:spPr>
        <p:txBody>
          <a:bodyPr>
            <a:noAutofit/>
          </a:bodyPr>
          <a:lstStyle/>
          <a:p>
            <a:pPr algn="ctr"/>
            <a:r>
              <a:rPr lang="id-ID" sz="6600" b="1" dirty="0">
                <a:solidFill>
                  <a:srgbClr val="014A73"/>
                </a:solidFill>
                <a:latin typeface="Segoe UI Light" panose="020B0502040204020203" pitchFamily="34" charset="0"/>
                <a:cs typeface="Segoe UI Light" panose="020B0502040204020203" pitchFamily="34" charset="0"/>
              </a:rPr>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n open computer sitting on top of a table&#10;&#10;Description automatically generated">
            <a:extLst>
              <a:ext uri="{FF2B5EF4-FFF2-40B4-BE49-F238E27FC236}">
                <a16:creationId xmlns:a16="http://schemas.microsoft.com/office/drawing/2014/main" xmlns="" id="{1205A10A-8704-4BD0-A6CB-B404B687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560" r="23298" b="1532"/>
          <a:stretch/>
        </p:blipFill>
        <p:spPr>
          <a:xfrm>
            <a:off x="4435364" y="174661"/>
            <a:ext cx="7756636" cy="6136570"/>
          </a:xfrm>
          <a:prstGeom prst="rect">
            <a:avLst/>
          </a:prstGeom>
        </p:spPr>
      </p:pic>
      <p:sp>
        <p:nvSpPr>
          <p:cNvPr id="6" name="Rectangle 5">
            <a:extLst>
              <a:ext uri="{FF2B5EF4-FFF2-40B4-BE49-F238E27FC236}">
                <a16:creationId xmlns:a16="http://schemas.microsoft.com/office/drawing/2014/main" xmlns="" id="{634E6A5C-5778-4C35-A35A-3C888586F332}"/>
              </a:ext>
            </a:extLst>
          </p:cNvPr>
          <p:cNvSpPr/>
          <p:nvPr/>
        </p:nvSpPr>
        <p:spPr>
          <a:xfrm>
            <a:off x="3074276" y="126124"/>
            <a:ext cx="9143999" cy="6185107"/>
          </a:xfrm>
          <a:prstGeom prst="rect">
            <a:avLst/>
          </a:prstGeom>
          <a:gradFill>
            <a:gsLst>
              <a:gs pos="0">
                <a:schemeClr val="accent1">
                  <a:lumMod val="5000"/>
                  <a:lumOff val="95000"/>
                </a:schemeClr>
              </a:gs>
              <a:gs pos="33000">
                <a:schemeClr val="bg1">
                  <a:alpha val="93000"/>
                </a:schemeClr>
              </a:gs>
              <a:gs pos="100000">
                <a:schemeClr val="bg1">
                  <a:alpha val="33000"/>
                  <a:lumMod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62630" y="3164116"/>
            <a:ext cx="9144000" cy="1115106"/>
          </a:xfrm>
        </p:spPr>
        <p:txBody>
          <a:bodyPr>
            <a:normAutofit fontScale="90000"/>
          </a:bodyPr>
          <a:lstStyle/>
          <a:p>
            <a:pPr algn="r"/>
            <a:r>
              <a:rPr lang="en-US" altLang="id-ID" b="1" dirty="0">
                <a:solidFill>
                  <a:srgbClr val="014A73"/>
                </a:solidFill>
                <a:latin typeface="Candara" panose="020E0502030303020204" pitchFamily="34" charset="0"/>
                <a:cs typeface="Segoe UI Light" panose="020B0502040204020203" pitchFamily="34" charset="0"/>
              </a:rPr>
              <a:t>Client-side dan Server-Side</a:t>
            </a:r>
            <a:br>
              <a:rPr lang="en-US" altLang="id-ID" b="1" dirty="0">
                <a:solidFill>
                  <a:srgbClr val="014A73"/>
                </a:solidFill>
                <a:latin typeface="Candara" panose="020E0502030303020204" pitchFamily="34" charset="0"/>
                <a:cs typeface="Segoe UI Light" panose="020B0502040204020203" pitchFamily="34" charset="0"/>
              </a:rPr>
            </a:br>
            <a:r>
              <a:rPr lang="en-US" altLang="id-ID" b="1" dirty="0">
                <a:solidFill>
                  <a:srgbClr val="014A73"/>
                </a:solidFill>
                <a:latin typeface="Candara" panose="020E0502030303020204" pitchFamily="34" charset="0"/>
                <a:cs typeface="Segoe UI Light" panose="020B0502040204020203" pitchFamily="34" charset="0"/>
              </a:rPr>
              <a:t>Scripting</a:t>
            </a:r>
          </a:p>
        </p:txBody>
      </p:sp>
      <p:sp>
        <p:nvSpPr>
          <p:cNvPr id="3" name="Subtitle 2"/>
          <p:cNvSpPr>
            <a:spLocks noGrp="1"/>
          </p:cNvSpPr>
          <p:nvPr>
            <p:ph type="subTitle" idx="1"/>
          </p:nvPr>
        </p:nvSpPr>
        <p:spPr>
          <a:xfrm>
            <a:off x="2162630" y="4516440"/>
            <a:ext cx="9144000" cy="607106"/>
          </a:xfrm>
        </p:spPr>
        <p:txBody>
          <a:bodyPr/>
          <a:lstStyle/>
          <a:p>
            <a:pPr algn="r"/>
            <a:r>
              <a:rPr lang="en-US" altLang="id-ID" b="1" dirty="0">
                <a:latin typeface="Segoe UI Light" panose="020B0502040204020203" pitchFamily="34" charset="0"/>
                <a:cs typeface="Segoe UI Light" panose="020B0502040204020203" pitchFamily="34" charset="0"/>
              </a:rPr>
              <a:t>Dasar Internet dan </a:t>
            </a:r>
            <a:r>
              <a:rPr lang="en-US" altLang="id-ID" b="1" dirty="0" err="1">
                <a:latin typeface="Segoe UI Light" panose="020B0502040204020203" pitchFamily="34" charset="0"/>
                <a:cs typeface="Segoe UI Light" panose="020B0502040204020203" pitchFamily="34" charset="0"/>
              </a:rPr>
              <a:t>WebGIS</a:t>
            </a:r>
            <a:endParaRPr lang="en-US" altLang="id-ID" b="1" dirty="0">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lient" descr="http://www.wpclipart.com/computer/PCs/thin_cl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431" y="4099862"/>
            <a:ext cx="234365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openclipart.org/image/800px/svg_to_png/163711/database_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244" y="1505306"/>
            <a:ext cx="1731433" cy="2124457"/>
          </a:xfrm>
          <a:prstGeom prst="rect">
            <a:avLst/>
          </a:prstGeom>
          <a:noFill/>
          <a:extLst>
            <a:ext uri="{909E8E84-426E-40DD-AFC4-6F175D3DCCD1}">
              <a14:hiddenFill xmlns:a14="http://schemas.microsoft.com/office/drawing/2010/main">
                <a:solidFill>
                  <a:srgbClr val="FFFFFF"/>
                </a:solidFill>
              </a14:hiddenFill>
            </a:ext>
          </a:extLst>
        </p:spPr>
      </p:pic>
      <p:pic>
        <p:nvPicPr>
          <p:cNvPr id="8" name="httpwww" descr="http://cerebrotech-ng.com/cerebrotech/ser/webdev.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9503" y="4423774"/>
            <a:ext cx="1800200" cy="1008359"/>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p:cNvSpPr/>
          <p:nvPr/>
        </p:nvSpPr>
        <p:spPr>
          <a:xfrm rot="20133984">
            <a:off x="3386017" y="3091999"/>
            <a:ext cx="1598140" cy="7446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HTTP REQUEST</a:t>
            </a:r>
          </a:p>
        </p:txBody>
      </p:sp>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4119" y="2221543"/>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46990" y="2652821"/>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triped Right Arrow 8"/>
          <p:cNvSpPr/>
          <p:nvPr/>
        </p:nvSpPr>
        <p:spPr>
          <a:xfrm rot="20050257" flipH="1">
            <a:off x="6991299" y="3986883"/>
            <a:ext cx="1952600" cy="6098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Response</a:t>
            </a:r>
          </a:p>
        </p:txBody>
      </p:sp>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1613" y="4295784"/>
            <a:ext cx="961899" cy="72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0"/>
          <p:cNvSpPr>
            <a:spLocks noGrp="1"/>
          </p:cNvSpPr>
          <p:nvPr>
            <p:ph type="title"/>
          </p:nvPr>
        </p:nvSpPr>
        <p:spPr>
          <a:xfrm>
            <a:off x="372291" y="499369"/>
            <a:ext cx="10515600" cy="1325563"/>
          </a:xfrm>
        </p:spPr>
        <p:txBody>
          <a:bodyPr>
            <a:normAutofit/>
          </a:bodyPr>
          <a:lstStyle/>
          <a:p>
            <a:r>
              <a:rPr lang="en-US" altLang="id-ID" sz="4000" dirty="0">
                <a:solidFill>
                  <a:srgbClr val="014A73"/>
                </a:solidFill>
                <a:latin typeface="Candara" panose="020E0502030303020204" pitchFamily="34" charset="0"/>
                <a:cs typeface="Segoe UI Light" panose="020B0502040204020203" pitchFamily="34" charset="0"/>
              </a:rPr>
              <a:t>How '</a:t>
            </a:r>
            <a:r>
              <a:rPr lang="en-US" altLang="id-ID" sz="4000" b="1" dirty="0">
                <a:solidFill>
                  <a:srgbClr val="014A73"/>
                </a:solidFill>
                <a:latin typeface="Candara" panose="020E0502030303020204" pitchFamily="34" charset="0"/>
                <a:cs typeface="Segoe UI Light" panose="020B0502040204020203" pitchFamily="34" charset="0"/>
              </a:rPr>
              <a:t>Internet</a:t>
            </a:r>
            <a:r>
              <a:rPr lang="en-US" altLang="id-ID" sz="4000" dirty="0">
                <a:solidFill>
                  <a:srgbClr val="014A73"/>
                </a:solidFill>
                <a:latin typeface="Candara" panose="020E0502030303020204" pitchFamily="34" charset="0"/>
                <a:cs typeface="Segoe UI Light" panose="020B0502040204020203" pitchFamily="34" charset="0"/>
              </a:rPr>
              <a:t>' Works</a:t>
            </a:r>
          </a:p>
        </p:txBody>
      </p:sp>
      <p:sp>
        <p:nvSpPr>
          <p:cNvPr id="2" name="Text Box 1"/>
          <p:cNvSpPr txBox="1"/>
          <p:nvPr/>
        </p:nvSpPr>
        <p:spPr>
          <a:xfrm>
            <a:off x="2489200" y="5755640"/>
            <a:ext cx="725170"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Client</a:t>
            </a:r>
            <a:endParaRPr lang="en-US"/>
          </a:p>
        </p:txBody>
      </p:sp>
      <p:sp>
        <p:nvSpPr>
          <p:cNvPr id="3" name="Text Box 2"/>
          <p:cNvSpPr txBox="1"/>
          <p:nvPr/>
        </p:nvSpPr>
        <p:spPr>
          <a:xfrm>
            <a:off x="8802370" y="940435"/>
            <a:ext cx="795655"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Server</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0" presetClass="path" presetSubtype="0" decel="50000" fill="hold" nodeType="withEffect">
                                  <p:stCondLst>
                                    <p:cond delay="0"/>
                                  </p:stCondLst>
                                  <p:childTnLst>
                                    <p:animMotion origin="layout" path="M -1.94444E-6 1.11111E-6 L 0.04549 1.11111E-6 C 0.0658 1.11111E-6 0.09097 -0.03634 0.09097 -0.06574 L 0.09097 -0.13148 " pathEditMode="relative" rAng="0" ptsTypes="FfFF">
                                      <p:cBhvr>
                                        <p:cTn id="13" dur="500" fill="hold"/>
                                        <p:tgtEl>
                                          <p:spTgt spid="8"/>
                                        </p:tgtEl>
                                        <p:attrNameLst>
                                          <p:attrName>ppt_x</p:attrName>
                                          <p:attrName>ppt_y</p:attrName>
                                        </p:attrNameLst>
                                      </p:cBhvr>
                                      <p:rCtr x="4549" y="-6574"/>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type="lt">
                                    <p:tmAbs val="0"/>
                                  </p:iterate>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grpId="0" nodeType="afterEffect">
                                  <p:stCondLst>
                                    <p:cond delay="0"/>
                                  </p:stCondLst>
                                  <p:iterate type="lt">
                                    <p:tmPct val="0"/>
                                  </p:iterate>
                                  <p:childTnLst>
                                    <p:animMotion origin="layout" path="M -0.00329 0.0044 L 0.37466 -0.22639 " pathEditMode="relative" rAng="0" ptsTypes="AA">
                                      <p:cBhvr>
                                        <p:cTn id="20" dur="2000" fill="hold"/>
                                        <p:tgtEl>
                                          <p:spTgt spid="4"/>
                                        </p:tgtEl>
                                        <p:attrNameLst>
                                          <p:attrName>ppt_x</p:attrName>
                                          <p:attrName>ppt_y</p:attrName>
                                        </p:attrNameLst>
                                      </p:cBhvr>
                                      <p:rCtr x="18889" y="-11551"/>
                                    </p:animMotion>
                                  </p:childTnLst>
                                </p:cTn>
                              </p:par>
                              <p:par>
                                <p:cTn id="21" presetID="27" presetClass="emph" presetSubtype="0" repeatCount="indefinite" fill="remove" grpId="2" nodeType="withEffect">
                                  <p:stCondLst>
                                    <p:cond delay="0"/>
                                  </p:stCondLst>
                                  <p:endCondLst>
                                    <p:cond evt="onNext" delay="0">
                                      <p:tgtEl>
                                        <p:sldTgt/>
                                      </p:tgtEl>
                                    </p:cond>
                                  </p:endCondLst>
                                  <p:iterate type="lt">
                                    <p:tmPct val="0"/>
                                  </p:iterate>
                                  <p:childTnLst>
                                    <p:animClr clrSpc="rgb" dir="cw">
                                      <p:cBhvr override="childStyle">
                                        <p:cTn id="22" dur="250" autoRev="1" fill="remove"/>
                                        <p:tgtEl>
                                          <p:spTgt spid="4"/>
                                        </p:tgtEl>
                                        <p:attrNameLst>
                                          <p:attrName>style.color</p:attrName>
                                        </p:attrNameLst>
                                      </p:cBhvr>
                                      <p:to>
                                        <a:schemeClr val="bg1"/>
                                      </p:to>
                                    </p:animClr>
                                    <p:animClr clrSpc="rgb" dir="cw">
                                      <p:cBhvr>
                                        <p:cTn id="23" dur="250" autoRev="1" fill="remove"/>
                                        <p:tgtEl>
                                          <p:spTgt spid="4"/>
                                        </p:tgtEl>
                                        <p:attrNameLst>
                                          <p:attrName>fillcolor</p:attrName>
                                        </p:attrNameLst>
                                      </p:cBhvr>
                                      <p:to>
                                        <a:schemeClr val="bg1"/>
                                      </p:to>
                                    </p:animClr>
                                    <p:set>
                                      <p:cBhvr>
                                        <p:cTn id="24" dur="250" autoRev="1" fill="remove"/>
                                        <p:tgtEl>
                                          <p:spTgt spid="4"/>
                                        </p:tgtEl>
                                        <p:attrNameLst>
                                          <p:attrName>fill.type</p:attrName>
                                        </p:attrNameLst>
                                      </p:cBhvr>
                                      <p:to>
                                        <p:strVal val="solid"/>
                                      </p:to>
                                    </p:set>
                                    <p:set>
                                      <p:cBhvr>
                                        <p:cTn id="25" dur="250" autoRev="1" fill="remove"/>
                                        <p:tgtEl>
                                          <p:spTgt spid="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42" presetClass="path" presetSubtype="0" accel="50000" decel="50000" fill="hold" grpId="0" nodeType="afterEffect">
                                  <p:stCondLst>
                                    <p:cond delay="0"/>
                                  </p:stCondLst>
                                  <p:childTnLst>
                                    <p:animMotion origin="layout" path="M -4.44444E-6 3.7037E-6 L -0.39427 0.22361 " pathEditMode="relative" rAng="0" ptsTypes="AA">
                                      <p:cBhvr>
                                        <p:cTn id="44" dur="2000" fill="hold"/>
                                        <p:tgtEl>
                                          <p:spTgt spid="9"/>
                                        </p:tgtEl>
                                        <p:attrNameLst>
                                          <p:attrName>ppt_x</p:attrName>
                                          <p:attrName>ppt_y</p:attrName>
                                        </p:attrNameLst>
                                      </p:cBhvr>
                                      <p:rCtr x="-19722" y="11181"/>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27" presetClass="emph" presetSubtype="0" repeatCount="indefinite" fill="remove" grpId="2" nodeType="withEffect">
                                  <p:stCondLst>
                                    <p:cond delay="0"/>
                                  </p:stCondLst>
                                  <p:endCondLst>
                                    <p:cond evt="onNext" delay="0">
                                      <p:tgtEl>
                                        <p:sldTgt/>
                                      </p:tgtEl>
                                    </p:cond>
                                  </p:endCondLst>
                                  <p:childTnLst>
                                    <p:animClr clrSpc="rgb" dir="cw">
                                      <p:cBhvr override="childStyle">
                                        <p:cTn id="50" dur="250" autoRev="1" fill="remove"/>
                                        <p:tgtEl>
                                          <p:spTgt spid="9"/>
                                        </p:tgtEl>
                                        <p:attrNameLst>
                                          <p:attrName>style.color</p:attrName>
                                        </p:attrNameLst>
                                      </p:cBhvr>
                                      <p:to>
                                        <a:schemeClr val="bg1"/>
                                      </p:to>
                                    </p:animClr>
                                    <p:animClr clrSpc="rgb" dir="cw">
                                      <p:cBhvr>
                                        <p:cTn id="51" dur="250" autoRev="1" fill="remove"/>
                                        <p:tgtEl>
                                          <p:spTgt spid="9"/>
                                        </p:tgtEl>
                                        <p:attrNameLst>
                                          <p:attrName>fillcolor</p:attrName>
                                        </p:attrNameLst>
                                      </p:cBhvr>
                                      <p:to>
                                        <a:schemeClr val="bg1"/>
                                      </p:to>
                                    </p:animClr>
                                    <p:set>
                                      <p:cBhvr>
                                        <p:cTn id="52" dur="250" autoRev="1" fill="remove"/>
                                        <p:tgtEl>
                                          <p:spTgt spid="9"/>
                                        </p:tgtEl>
                                        <p:attrNameLst>
                                          <p:attrName>fill.type</p:attrName>
                                        </p:attrNameLst>
                                      </p:cBhvr>
                                      <p:to>
                                        <p:strVal val="solid"/>
                                      </p:to>
                                    </p:set>
                                    <p:set>
                                      <p:cBhvr>
                                        <p:cTn id="53" dur="250" autoRev="1" fill="remove"/>
                                        <p:tgtEl>
                                          <p:spTgt spid="9"/>
                                        </p:tgtEl>
                                        <p:attrNameLst>
                                          <p:attrName>fill.on</p:attrName>
                                        </p:attrNameLst>
                                      </p:cBhvr>
                                      <p:to>
                                        <p:strVal val="true"/>
                                      </p:to>
                                    </p:set>
                                  </p:childTnLst>
                                </p:cTn>
                              </p:par>
                            </p:childTnLst>
                          </p:cTn>
                        </p:par>
                        <p:par>
                          <p:cTn id="54" fill="hold">
                            <p:stCondLst>
                              <p:cond delay="2500"/>
                            </p:stCondLst>
                            <p:childTnLst>
                              <p:par>
                                <p:cTn id="55" presetID="10" presetClass="exit" presetSubtype="0" fill="hold" nodeType="afterEffect">
                                  <p:stCondLst>
                                    <p:cond delay="0"/>
                                  </p:stCondLst>
                                  <p:childTnLst>
                                    <p:animEffect transition="out" filter="fade">
                                      <p:cBhvr>
                                        <p:cTn id="56" dur="500"/>
                                        <p:tgtEl>
                                          <p:spTgt spid="6148"/>
                                        </p:tgtEl>
                                      </p:cBhvr>
                                    </p:animEffect>
                                    <p:set>
                                      <p:cBhvr>
                                        <p:cTn id="57" dur="1" fill="hold">
                                          <p:stCondLst>
                                            <p:cond delay="499"/>
                                          </p:stCondLst>
                                        </p:cTn>
                                        <p:tgtEl>
                                          <p:spTgt spid="614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9" grpId="0" bldLvl="0" animBg="1"/>
      <p:bldP spid="9" grpId="1" bldLvl="0" animBg="1"/>
      <p:bldP spid="9"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299545"/>
            <a:ext cx="6269665" cy="1446550"/>
          </a:xfrm>
          <a:prstGeom prst="rect">
            <a:avLst/>
          </a:prstGeom>
          <a:noFill/>
        </p:spPr>
        <p:txBody>
          <a:bodyPr wrap="non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2" name="Picture 1" descr="http://www.wonko.info/ipt/sse/php/server-side.jpg">
            <a:extLst>
              <a:ext uri="{FF2B5EF4-FFF2-40B4-BE49-F238E27FC236}">
                <a16:creationId xmlns:a16="http://schemas.microsoft.com/office/drawing/2014/main" xmlns="" id="{6F306F18-C5F6-4DE9-AD9D-CFABD406393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5118" y="2425166"/>
            <a:ext cx="11301759" cy="40071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88923" y="1746095"/>
            <a:ext cx="3151163" cy="369332"/>
          </a:xfrm>
          <a:prstGeom prst="rect">
            <a:avLst/>
          </a:prstGeom>
          <a:noFill/>
        </p:spPr>
        <p:txBody>
          <a:bodyPr wrap="square" rtlCol="0">
            <a:spAutoFit/>
          </a:bodyPr>
          <a:lstStyle/>
          <a:p>
            <a:pPr algn="ctr"/>
            <a:r>
              <a:rPr lang="en-US" dirty="0" err="1" smtClean="0">
                <a:latin typeface="Franklin Gothic Book" panose="020B0503020102020204" pitchFamily="34" charset="0"/>
              </a:rPr>
              <a:t>sisi</a:t>
            </a:r>
            <a:r>
              <a:rPr lang="en-US" dirty="0" smtClean="0">
                <a:latin typeface="Franklin Gothic Book" panose="020B0503020102020204" pitchFamily="34" charset="0"/>
              </a:rPr>
              <a:t> </a:t>
            </a:r>
            <a:r>
              <a:rPr lang="en-US" dirty="0" err="1" smtClean="0">
                <a:latin typeface="Franklin Gothic Book" panose="020B0503020102020204" pitchFamily="34" charset="0"/>
              </a:rPr>
              <a:t>pemrosesan</a:t>
            </a:r>
            <a:endParaRPr lang="en-ID" dirty="0">
              <a:latin typeface="Franklin Gothic Book" panose="020B0503020102020204" pitchFamily="34" charset="0"/>
            </a:endParaRPr>
          </a:p>
        </p:txBody>
      </p:sp>
      <p:sp>
        <p:nvSpPr>
          <p:cNvPr id="5" name="TextBox 4"/>
          <p:cNvSpPr txBox="1"/>
          <p:nvPr/>
        </p:nvSpPr>
        <p:spPr>
          <a:xfrm>
            <a:off x="1798320" y="1716298"/>
            <a:ext cx="3151163" cy="923330"/>
          </a:xfrm>
          <a:prstGeom prst="rect">
            <a:avLst/>
          </a:prstGeom>
          <a:noFill/>
        </p:spPr>
        <p:txBody>
          <a:bodyPr wrap="square" rtlCol="0">
            <a:spAutoFit/>
          </a:bodyPr>
          <a:lstStyle/>
          <a:p>
            <a:pPr marL="342900" indent="-342900" algn="just">
              <a:buFont typeface="+mj-lt"/>
              <a:buAutoNum type="arabicPeriod"/>
            </a:pPr>
            <a:r>
              <a:rPr lang="en-US" dirty="0" err="1" smtClean="0">
                <a:latin typeface="Franklin Gothic Book" panose="020B0503020102020204" pitchFamily="34" charset="0"/>
              </a:rPr>
              <a:t>Sisi</a:t>
            </a:r>
            <a:r>
              <a:rPr lang="en-US" dirty="0" smtClean="0">
                <a:latin typeface="Franklin Gothic Book" panose="020B0503020102020204" pitchFamily="34" charset="0"/>
              </a:rPr>
              <a:t> hanya </a:t>
            </a:r>
            <a:r>
              <a:rPr lang="en-US" dirty="0" err="1" smtClean="0">
                <a:latin typeface="Franklin Gothic Book" panose="020B0503020102020204" pitchFamily="34" charset="0"/>
              </a:rPr>
              <a:t>menampilkan</a:t>
            </a:r>
            <a:endParaRPr lang="en-US" dirty="0" smtClean="0">
              <a:latin typeface="Franklin Gothic Book" panose="020B0503020102020204" pitchFamily="34" charset="0"/>
            </a:endParaRPr>
          </a:p>
          <a:p>
            <a:pPr marL="342900" indent="-342900" algn="just">
              <a:buFont typeface="+mj-lt"/>
              <a:buAutoNum type="arabicPeriod"/>
            </a:pPr>
            <a:r>
              <a:rPr lang="en-US" dirty="0" smtClean="0">
                <a:latin typeface="Franklin Gothic Book" panose="020B0503020102020204" pitchFamily="34" charset="0"/>
              </a:rPr>
              <a:t>Apabila data </a:t>
            </a:r>
            <a:r>
              <a:rPr lang="en-US" dirty="0" err="1" smtClean="0">
                <a:latin typeface="Franklin Gothic Book" panose="020B0503020102020204" pitchFamily="34" charset="0"/>
              </a:rPr>
              <a:t>ada</a:t>
            </a:r>
            <a:r>
              <a:rPr lang="en-US" dirty="0" smtClean="0">
                <a:latin typeface="Franklin Gothic Book" panose="020B0503020102020204" pitchFamily="34" charset="0"/>
              </a:rPr>
              <a:t> di client, tanpa perlu internet</a:t>
            </a:r>
            <a:endParaRPr lang="en-ID" dirty="0">
              <a:latin typeface="Franklin Gothic Book" panose="020B05030201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185817"/>
            <a:ext cx="6269665" cy="1446550"/>
          </a:xfrm>
          <a:prstGeom prst="rect">
            <a:avLst/>
          </a:prstGeom>
          <a:noFill/>
        </p:spPr>
        <p:txBody>
          <a:bodyPr wrap="squar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5" name="Picture 2" descr="client-side scripting">
            <a:extLst>
              <a:ext uri="{FF2B5EF4-FFF2-40B4-BE49-F238E27FC236}">
                <a16:creationId xmlns:a16="http://schemas.microsoft.com/office/drawing/2014/main" xmlns="" id="{0D975C10-7C1F-4AC7-8EE7-98A11A52797E}"/>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22731" y="1966813"/>
            <a:ext cx="8746534" cy="4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66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70670" y="2709493"/>
            <a:ext cx="3108557" cy="1938992"/>
          </a:xfrm>
          <a:prstGeom prst="rect">
            <a:avLst/>
          </a:prstGeom>
          <a:noFill/>
        </p:spPr>
        <p:txBody>
          <a:bodyPr wrap="square" rtlCol="0" anchor="t">
            <a:spAutoFit/>
          </a:bodyPr>
          <a:lstStyle/>
          <a:p>
            <a:r>
              <a:rPr lang="en-US" altLang="id-ID" sz="4000" b="1" dirty="0">
                <a:solidFill>
                  <a:srgbClr val="92D050"/>
                </a:solidFill>
                <a:latin typeface="Candara" panose="020E0502030303020204" pitchFamily="34" charset="0"/>
                <a:cs typeface="Segoe UI Light" panose="020B0502040204020203" pitchFamily="34" charset="0"/>
                <a:sym typeface="+mn-ea"/>
              </a:rPr>
              <a:t>Client-side vs Server-side </a:t>
            </a:r>
            <a:br>
              <a:rPr lang="en-US" altLang="id-ID" sz="4000" b="1" dirty="0">
                <a:solidFill>
                  <a:srgbClr val="92D050"/>
                </a:solidFill>
                <a:latin typeface="Candara" panose="020E0502030303020204" pitchFamily="34" charset="0"/>
                <a:cs typeface="Segoe UI Light" panose="020B0502040204020203" pitchFamily="34" charset="0"/>
                <a:sym typeface="+mn-ea"/>
              </a:rPr>
            </a:br>
            <a:r>
              <a:rPr lang="en-US" altLang="id-ID" sz="4000" b="1" dirty="0">
                <a:solidFill>
                  <a:srgbClr val="FFC000"/>
                </a:solidFill>
                <a:latin typeface="Candara" panose="020E0502030303020204" pitchFamily="34" charset="0"/>
                <a:cs typeface="Segoe UI Light" panose="020B0502040204020203" pitchFamily="34" charset="0"/>
                <a:sym typeface="+mn-ea"/>
              </a:rPr>
              <a:t>Scripting</a:t>
            </a:r>
          </a:p>
        </p:txBody>
      </p:sp>
      <p:pic>
        <p:nvPicPr>
          <p:cNvPr id="1026" name="Picture 2">
            <a:extLst>
              <a:ext uri="{FF2B5EF4-FFF2-40B4-BE49-F238E27FC236}">
                <a16:creationId xmlns:a16="http://schemas.microsoft.com/office/drawing/2014/main" xmlns="" id="{75DF5D30-231F-4934-8132-C3D7916FAE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83" y="0"/>
            <a:ext cx="875511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AD542374-7BCC-4162-9051-873F527C8F61}"/>
              </a:ext>
            </a:extLst>
          </p:cNvPr>
          <p:cNvSpPr/>
          <p:nvPr/>
        </p:nvSpPr>
        <p:spPr>
          <a:xfrm>
            <a:off x="3657600" y="2885090"/>
            <a:ext cx="3925614" cy="3184634"/>
          </a:xfrm>
          <a:prstGeom prst="rect">
            <a:avLst/>
          </a:prstGeom>
          <a:solidFill>
            <a:schemeClr val="lt1">
              <a:alpha val="8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latin typeface="+mj-lt"/>
              </a:rPr>
              <a:t>Script “</a:t>
            </a:r>
            <a:r>
              <a:rPr lang="en-US" sz="3600" dirty="0" err="1">
                <a:latin typeface="+mj-lt"/>
              </a:rPr>
              <a:t>dimasak</a:t>
            </a:r>
            <a:r>
              <a:rPr lang="en-US" sz="3600" dirty="0">
                <a:latin typeface="+mj-lt"/>
              </a:rPr>
              <a:t>” di Browser (client)</a:t>
            </a:r>
          </a:p>
        </p:txBody>
      </p:sp>
      <p:sp>
        <p:nvSpPr>
          <p:cNvPr id="6" name="Rectangle 5">
            <a:extLst>
              <a:ext uri="{FF2B5EF4-FFF2-40B4-BE49-F238E27FC236}">
                <a16:creationId xmlns:a16="http://schemas.microsoft.com/office/drawing/2014/main" xmlns="" id="{F257D3F5-B7DF-46D2-80DE-758E4FF513DC}"/>
              </a:ext>
            </a:extLst>
          </p:cNvPr>
          <p:cNvSpPr/>
          <p:nvPr/>
        </p:nvSpPr>
        <p:spPr>
          <a:xfrm>
            <a:off x="8119242" y="2885090"/>
            <a:ext cx="3925614" cy="3184634"/>
          </a:xfrm>
          <a:prstGeom prst="rect">
            <a:avLst/>
          </a:prstGeom>
          <a:solidFill>
            <a:schemeClr val="lt1">
              <a:alpha val="9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mj-lt"/>
              </a:rPr>
              <a:t>Script “</a:t>
            </a:r>
            <a:r>
              <a:rPr lang="en-US" sz="3200" dirty="0" err="1">
                <a:latin typeface="+mj-lt"/>
              </a:rPr>
              <a:t>dimasak</a:t>
            </a:r>
            <a:r>
              <a:rPr lang="en-US" sz="3200" dirty="0">
                <a:latin typeface="+mj-lt"/>
              </a:rPr>
              <a:t>” oleh server </a:t>
            </a:r>
            <a:r>
              <a:rPr lang="en-US" sz="3200" dirty="0" err="1">
                <a:latin typeface="+mj-lt"/>
              </a:rPr>
              <a:t>sebelum</a:t>
            </a:r>
            <a:r>
              <a:rPr lang="en-US" sz="3200" dirty="0">
                <a:latin typeface="+mj-lt"/>
              </a:rPr>
              <a:t> </a:t>
            </a:r>
            <a:r>
              <a:rPr lang="en-US" sz="3200" dirty="0" err="1">
                <a:latin typeface="+mj-lt"/>
              </a:rPr>
              <a:t>disajikan</a:t>
            </a:r>
            <a:r>
              <a:rPr lang="en-US" sz="3200" dirty="0">
                <a:latin typeface="+mj-lt"/>
              </a:rPr>
              <a:t> </a:t>
            </a:r>
            <a:r>
              <a:rPr lang="en-US" sz="3200" dirty="0" err="1">
                <a:latin typeface="+mj-lt"/>
              </a:rPr>
              <a:t>ke</a:t>
            </a:r>
            <a:r>
              <a:rPr lang="en-US" sz="3200" dirty="0">
                <a:latin typeface="+mj-lt"/>
              </a:rPr>
              <a:t> Browser</a:t>
            </a:r>
          </a:p>
        </p:txBody>
      </p:sp>
    </p:spTree>
    <p:extLst>
      <p:ext uri="{BB962C8B-B14F-4D97-AF65-F5344CB8AC3E}">
        <p14:creationId xmlns:p14="http://schemas.microsoft.com/office/powerpoint/2010/main" val="38434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computer sitting on top of a table&#10;&#10;Description automatically generated">
            <a:extLst>
              <a:ext uri="{FF2B5EF4-FFF2-40B4-BE49-F238E27FC236}">
                <a16:creationId xmlns:a16="http://schemas.microsoft.com/office/drawing/2014/main" xmlns="" id="{1205A10A-8704-4BD0-A6CB-B404B6878B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18" r="23298" b="187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b="1" dirty="0" err="1">
                <a:latin typeface="Candara" panose="020E0502030303020204" pitchFamily="34" charset="0"/>
                <a:cs typeface="Segoe UI Light" panose="020B0502040204020203" pitchFamily="34" charset="0"/>
              </a:rPr>
              <a:t>Javascript</a:t>
            </a:r>
            <a:endParaRPr lang="en-US" altLang="id-ID"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Bahasa Pemrograman Web</a:t>
            </a:r>
          </a:p>
        </p:txBody>
      </p:sp>
      <p:sp>
        <p:nvSpPr>
          <p:cNvPr id="14" name="Rectangle 13">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6265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xmlns=""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3" name="Picture 2" descr="F:\__Akademik TGD\S1\SIGNET\Minggu_3\htmlcssjava.png">
            <a:extLst>
              <a:ext uri="{FF2B5EF4-FFF2-40B4-BE49-F238E27FC236}">
                <a16:creationId xmlns:a16="http://schemas.microsoft.com/office/drawing/2014/main" xmlns="" id="{1E2212E4-CD86-4793-84B4-708F992AB8E7}"/>
              </a:ext>
            </a:extLst>
          </p:cNvPr>
          <p:cNvPicPr>
            <a:picLocks noChangeAspect="1" noChangeArrowheads="1"/>
          </p:cNvPicPr>
          <p:nvPr/>
        </p:nvPicPr>
        <p:blipFill>
          <a:blip r:embed="rId3">
            <a:clrChange>
              <a:clrFrom>
                <a:srgbClr val="E3E4E5"/>
              </a:clrFrom>
              <a:clrTo>
                <a:srgbClr val="E3E4E5">
                  <a:alpha val="0"/>
                </a:srgbClr>
              </a:clrTo>
            </a:clrChange>
            <a:extLst>
              <a:ext uri="{28A0092B-C50C-407E-A947-70E740481C1C}">
                <a14:useLocalDpi xmlns:a14="http://schemas.microsoft.com/office/drawing/2010/main" val="0"/>
              </a:ext>
            </a:extLst>
          </a:blip>
          <a:srcRect/>
          <a:stretch>
            <a:fillRect/>
          </a:stretch>
        </p:blipFill>
        <p:spPr bwMode="auto">
          <a:xfrm>
            <a:off x="786319" y="1072437"/>
            <a:ext cx="10344136" cy="41527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B034EF87-968B-4A3D-BB6F-8A99BC97136C}"/>
              </a:ext>
            </a:extLst>
          </p:cNvPr>
          <p:cNvSpPr txBox="1"/>
          <p:nvPr/>
        </p:nvSpPr>
        <p:spPr>
          <a:xfrm>
            <a:off x="1391307" y="5225172"/>
            <a:ext cx="9409386" cy="1384995"/>
          </a:xfrm>
          <a:prstGeom prst="rect">
            <a:avLst/>
          </a:prstGeom>
          <a:noFill/>
        </p:spPr>
        <p:txBody>
          <a:bodyPr wrap="square">
            <a:spAutoFit/>
          </a:bodyPr>
          <a:lstStyle/>
          <a:p>
            <a:pPr algn="ctr"/>
            <a:r>
              <a:rPr lang="en-US" sz="2800" b="1" dirty="0">
                <a:effectLst/>
                <a:latin typeface="+mj-lt"/>
              </a:rPr>
              <a:t>HTML </a:t>
            </a:r>
            <a:r>
              <a:rPr lang="en-US" sz="2800" b="0" dirty="0">
                <a:effectLst/>
                <a:latin typeface="+mj-lt"/>
              </a:rPr>
              <a:t>dan </a:t>
            </a:r>
            <a:r>
              <a:rPr lang="en-US" sz="2800" b="1" dirty="0">
                <a:effectLst/>
                <a:latin typeface="+mj-lt"/>
              </a:rPr>
              <a:t>CSS </a:t>
            </a:r>
            <a:r>
              <a:rPr lang="en-US" sz="2800" b="0" dirty="0" err="1">
                <a:effectLst/>
                <a:latin typeface="+mj-lt"/>
              </a:rPr>
              <a:t>adalah</a:t>
            </a:r>
            <a:r>
              <a:rPr lang="en-US" sz="2800" b="0" dirty="0">
                <a:effectLst/>
                <a:latin typeface="+mj-lt"/>
              </a:rPr>
              <a:t> </a:t>
            </a:r>
            <a:r>
              <a:rPr lang="en-US" sz="2800" b="0" i="1" dirty="0">
                <a:effectLst/>
                <a:latin typeface="+mj-lt"/>
              </a:rPr>
              <a:t>Markup Language</a:t>
            </a:r>
            <a:r>
              <a:rPr lang="en-US" sz="2800" b="0" dirty="0">
                <a:effectLst/>
                <a:latin typeface="+mj-lt"/>
              </a:rPr>
              <a:t>, </a:t>
            </a:r>
            <a:r>
              <a:rPr lang="en-US" sz="2800" b="0" dirty="0" err="1">
                <a:effectLst/>
                <a:latin typeface="+mj-lt"/>
              </a:rPr>
              <a:t>untuk</a:t>
            </a:r>
            <a:r>
              <a:rPr lang="en-US" sz="2800" b="0" dirty="0">
                <a:effectLst/>
                <a:latin typeface="+mj-lt"/>
              </a:rPr>
              <a:t> </a:t>
            </a:r>
            <a:r>
              <a:rPr lang="en-US" sz="2800" b="0" dirty="0" err="1">
                <a:effectLst/>
                <a:latin typeface="+mj-lt"/>
              </a:rPr>
              <a:t>mengatur</a:t>
            </a:r>
            <a:r>
              <a:rPr lang="en-US" sz="2800" b="0" dirty="0">
                <a:effectLst/>
                <a:latin typeface="+mj-lt"/>
              </a:rPr>
              <a:t> </a:t>
            </a:r>
            <a:r>
              <a:rPr lang="en-US" sz="2800" b="0" dirty="0" err="1">
                <a:effectLst/>
                <a:latin typeface="+mj-lt"/>
              </a:rPr>
              <a:t>komponen</a:t>
            </a:r>
            <a:r>
              <a:rPr lang="en-US" sz="2800" b="0" dirty="0">
                <a:effectLst/>
                <a:latin typeface="+mj-lt"/>
              </a:rPr>
              <a:t> dan </a:t>
            </a:r>
            <a:r>
              <a:rPr lang="en-US" sz="2800" b="0" dirty="0" err="1">
                <a:effectLst/>
                <a:latin typeface="+mj-lt"/>
              </a:rPr>
              <a:t>tampilan</a:t>
            </a:r>
            <a:r>
              <a:rPr lang="en-US" sz="2800" b="0" dirty="0">
                <a:effectLst/>
                <a:latin typeface="+mj-lt"/>
              </a:rPr>
              <a:t> </a:t>
            </a:r>
            <a:r>
              <a:rPr lang="en-US" sz="2800" b="0" dirty="0" err="1">
                <a:effectLst/>
                <a:latin typeface="+mj-lt"/>
              </a:rPr>
              <a:t>sebuah</a:t>
            </a:r>
            <a:r>
              <a:rPr lang="en-US" sz="2800" b="0" dirty="0">
                <a:effectLst/>
                <a:latin typeface="+mj-lt"/>
              </a:rPr>
              <a:t> </a:t>
            </a:r>
            <a:r>
              <a:rPr lang="en-US" sz="2800" b="0" dirty="0" err="1">
                <a:effectLst/>
                <a:latin typeface="+mj-lt"/>
              </a:rPr>
              <a:t>halaman</a:t>
            </a:r>
            <a:r>
              <a:rPr lang="en-US" sz="2800" b="0" dirty="0">
                <a:effectLst/>
                <a:latin typeface="+mj-lt"/>
              </a:rPr>
              <a:t> Web</a:t>
            </a:r>
          </a:p>
          <a:p>
            <a:pPr algn="ctr"/>
            <a:r>
              <a:rPr lang="en-US" sz="2800" b="1" dirty="0" err="1">
                <a:effectLst/>
                <a:latin typeface="+mj-lt"/>
              </a:rPr>
              <a:t>Javascript</a:t>
            </a:r>
            <a:r>
              <a:rPr lang="en-US" sz="2800" b="1" dirty="0">
                <a:effectLst/>
                <a:latin typeface="+mj-lt"/>
              </a:rPr>
              <a:t> </a:t>
            </a:r>
            <a:r>
              <a:rPr lang="en-US" sz="2800" b="0" dirty="0" err="1">
                <a:effectLst/>
                <a:latin typeface="+mj-lt"/>
              </a:rPr>
              <a:t>adalah</a:t>
            </a:r>
            <a:r>
              <a:rPr lang="en-US" sz="2800" b="0" dirty="0">
                <a:effectLst/>
                <a:latin typeface="+mj-lt"/>
              </a:rPr>
              <a:t> </a:t>
            </a:r>
            <a:r>
              <a:rPr lang="en-US" sz="2800" b="0" i="1" dirty="0">
                <a:effectLst/>
                <a:latin typeface="+mj-lt"/>
              </a:rPr>
              <a:t>Bahasa </a:t>
            </a:r>
            <a:r>
              <a:rPr lang="en-US" sz="2800" b="0" i="1" dirty="0" err="1">
                <a:effectLst/>
                <a:latin typeface="+mj-lt"/>
              </a:rPr>
              <a:t>pemrograman</a:t>
            </a:r>
            <a:r>
              <a:rPr lang="en-US" sz="2800" b="0" i="1" dirty="0">
                <a:effectLst/>
                <a:latin typeface="+mj-lt"/>
              </a:rPr>
              <a:t> </a:t>
            </a:r>
            <a:r>
              <a:rPr lang="en-US" sz="2800" b="0" dirty="0">
                <a:effectLst/>
                <a:latin typeface="+mj-lt"/>
              </a:rPr>
              <a:t>Web</a:t>
            </a:r>
            <a:endParaRPr lang="en-US" sz="2800" dirty="0">
              <a:solidFill>
                <a:srgbClr val="0070C0"/>
              </a:solidFill>
              <a:latin typeface="+mj-lt"/>
            </a:endParaRPr>
          </a:p>
        </p:txBody>
      </p:sp>
    </p:spTree>
    <p:extLst>
      <p:ext uri="{BB962C8B-B14F-4D97-AF65-F5344CB8AC3E}">
        <p14:creationId xmlns:p14="http://schemas.microsoft.com/office/powerpoint/2010/main" val="3854050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583</Words>
  <Application>Microsoft Office PowerPoint</Application>
  <PresentationFormat>Widescreen</PresentationFormat>
  <Paragraphs>204</Paragraphs>
  <Slides>27</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Arial</vt:lpstr>
      <vt:lpstr>Calibri</vt:lpstr>
      <vt:lpstr>Calibri Light</vt:lpstr>
      <vt:lpstr>Candara</vt:lpstr>
      <vt:lpstr>Consolas</vt:lpstr>
      <vt:lpstr>Franklin Gothic Book</vt:lpstr>
      <vt:lpstr>Gama-Sans</vt:lpstr>
      <vt:lpstr>Gama-Serif</vt:lpstr>
      <vt:lpstr>Segoe UI</vt:lpstr>
      <vt:lpstr>Segoe UI Light</vt:lpstr>
      <vt:lpstr>verdana</vt:lpstr>
      <vt:lpstr>verdana</vt:lpstr>
      <vt:lpstr>Office Theme</vt:lpstr>
      <vt:lpstr>1_Office Theme</vt:lpstr>
      <vt:lpstr>Javascript:  Bahasa Pemrograman Web</vt:lpstr>
      <vt:lpstr>Javascript: Bahasa Pemrograman Web</vt:lpstr>
      <vt:lpstr>Client-side dan Server-Side Scripting</vt:lpstr>
      <vt:lpstr>How 'Internet' Works</vt:lpstr>
      <vt:lpstr>PowerPoint Presentation</vt:lpstr>
      <vt:lpstr>PowerPoint Presentation</vt:lpstr>
      <vt:lpstr>PowerPoint Presentation</vt:lpstr>
      <vt:lpstr>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Framework dan Library</vt:lpstr>
      <vt:lpstr>PowerPoint Presentation</vt:lpstr>
      <vt:lpstr>PowerPoint Presentation</vt:lpstr>
      <vt:lpstr>PowerPoint Presentation</vt:lpstr>
      <vt:lpstr>Latihan-latihan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Bahasa Pemrograman Web</dc:title>
  <dc:creator>Dany Puguh Laksono</dc:creator>
  <cp:lastModifiedBy>Microsoft account</cp:lastModifiedBy>
  <cp:revision>3</cp:revision>
  <dcterms:created xsi:type="dcterms:W3CDTF">2020-10-01T20:16:22Z</dcterms:created>
  <dcterms:modified xsi:type="dcterms:W3CDTF">2023-08-30T03:19:54Z</dcterms:modified>
</cp:coreProperties>
</file>